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67" r:id="rId5"/>
  </p:sldMasterIdLst>
  <p:notesMasterIdLst>
    <p:notesMasterId r:id="rId30"/>
  </p:notesMasterIdLst>
  <p:handoutMasterIdLst>
    <p:handoutMasterId r:id="rId31"/>
  </p:handoutMasterIdLst>
  <p:sldIdLst>
    <p:sldId id="256" r:id="rId6"/>
    <p:sldId id="392" r:id="rId7"/>
    <p:sldId id="461" r:id="rId8"/>
    <p:sldId id="460" r:id="rId9"/>
    <p:sldId id="294" r:id="rId10"/>
    <p:sldId id="409" r:id="rId11"/>
    <p:sldId id="412" r:id="rId12"/>
    <p:sldId id="396" r:id="rId13"/>
    <p:sldId id="411" r:id="rId14"/>
    <p:sldId id="434" r:id="rId15"/>
    <p:sldId id="399" r:id="rId16"/>
    <p:sldId id="464" r:id="rId17"/>
    <p:sldId id="463" r:id="rId18"/>
    <p:sldId id="462" r:id="rId19"/>
    <p:sldId id="395" r:id="rId20"/>
    <p:sldId id="432" r:id="rId21"/>
    <p:sldId id="384" r:id="rId22"/>
    <p:sldId id="457" r:id="rId23"/>
    <p:sldId id="414" r:id="rId24"/>
    <p:sldId id="456" r:id="rId25"/>
    <p:sldId id="390" r:id="rId26"/>
    <p:sldId id="458" r:id="rId27"/>
    <p:sldId id="459" r:id="rId28"/>
    <p:sldId id="258" r:id="rId29"/>
  </p:sldIdLst>
  <p:sldSz cx="9144000" cy="6858000" type="screen4x3"/>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C4"/>
    <a:srgbClr val="602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67" autoAdjust="0"/>
    <p:restoredTop sz="86430" autoAdjust="0"/>
  </p:normalViewPr>
  <p:slideViewPr>
    <p:cSldViewPr>
      <p:cViewPr>
        <p:scale>
          <a:sx n="60" d="100"/>
          <a:sy n="60" d="100"/>
        </p:scale>
        <p:origin x="-725" y="-278"/>
      </p:cViewPr>
      <p:guideLst>
        <p:guide orient="horz" pos="2160"/>
        <p:guide pos="325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38"/>
    </p:cViewPr>
  </p:sorterViewPr>
  <p:notesViewPr>
    <p:cSldViewPr>
      <p:cViewPr>
        <p:scale>
          <a:sx n="100" d="100"/>
          <a:sy n="100" d="100"/>
        </p:scale>
        <p:origin x="-1651" y="-5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28C81-BBFD-4C0F-9FC9-31533A02C2D1}" type="doc">
      <dgm:prSet loTypeId="urn:microsoft.com/office/officeart/2005/8/layout/architecture+Icon#1" loCatId="relationship" qsTypeId="urn:microsoft.com/office/officeart/2005/8/quickstyle/simple5" qsCatId="simple" csTypeId="urn:microsoft.com/office/officeart/2005/8/colors/accent1_2" csCatId="accent1" phldr="1"/>
      <dgm:spPr/>
      <dgm:t>
        <a:bodyPr/>
        <a:lstStyle/>
        <a:p>
          <a:endParaRPr lang="it-IT"/>
        </a:p>
      </dgm:t>
    </dgm:pt>
    <dgm:pt modelId="{787A2038-DF44-4FFF-8590-DEA2B88CCE2E}">
      <dgm:prSet/>
      <dgm:spPr/>
      <dgm:t>
        <a:bodyPr/>
        <a:lstStyle/>
        <a:p>
          <a:pPr rtl="0"/>
          <a:r>
            <a:rPr lang="en-GB" baseline="0" dirty="0" smtClean="0">
              <a:solidFill>
                <a:schemeClr val="tx1"/>
              </a:solidFill>
            </a:rPr>
            <a:t>1. Contribute to policy making at both the European and Member State levels</a:t>
          </a:r>
          <a:endParaRPr lang="it-IT" dirty="0">
            <a:solidFill>
              <a:schemeClr val="tx1"/>
            </a:solidFill>
          </a:endParaRPr>
        </a:p>
      </dgm:t>
    </dgm:pt>
    <dgm:pt modelId="{FC1D4A95-C8F2-426A-AC8F-500044696704}" type="parTrans" cxnId="{172F7FAE-3851-4CFD-AA95-653737696852}">
      <dgm:prSet/>
      <dgm:spPr/>
      <dgm:t>
        <a:bodyPr/>
        <a:lstStyle/>
        <a:p>
          <a:endParaRPr lang="it-IT"/>
        </a:p>
      </dgm:t>
    </dgm:pt>
    <dgm:pt modelId="{887E3FE2-02B8-4063-9B11-50D539D1C8C1}" type="sibTrans" cxnId="{172F7FAE-3851-4CFD-AA95-653737696852}">
      <dgm:prSet/>
      <dgm:spPr/>
      <dgm:t>
        <a:bodyPr/>
        <a:lstStyle/>
        <a:p>
          <a:endParaRPr lang="it-IT"/>
        </a:p>
      </dgm:t>
    </dgm:pt>
    <dgm:pt modelId="{74449D25-6386-4F32-8EAB-FF7AB929A18E}">
      <dgm:prSet/>
      <dgm:spPr/>
      <dgm:t>
        <a:bodyPr/>
        <a:lstStyle/>
        <a:p>
          <a:pPr rtl="0"/>
          <a:r>
            <a:rPr lang="en-GB" baseline="0" dirty="0" smtClean="0">
              <a:solidFill>
                <a:schemeClr val="tx1"/>
              </a:solidFill>
            </a:rPr>
            <a:t>3. Find out recommendations for a Common Food Waste Policy in the EU28</a:t>
          </a:r>
          <a:endParaRPr lang="it-IT" dirty="0">
            <a:solidFill>
              <a:schemeClr val="tx1"/>
            </a:solidFill>
          </a:endParaRPr>
        </a:p>
      </dgm:t>
    </dgm:pt>
    <dgm:pt modelId="{354C0182-CC7A-41E9-935D-6EEDD2BD2617}" type="parTrans" cxnId="{2305E10F-C2A1-4F98-AEC0-979B85BF4470}">
      <dgm:prSet/>
      <dgm:spPr/>
      <dgm:t>
        <a:bodyPr/>
        <a:lstStyle/>
        <a:p>
          <a:endParaRPr lang="it-IT"/>
        </a:p>
      </dgm:t>
    </dgm:pt>
    <dgm:pt modelId="{ADECA858-B37F-4C37-8183-3D1BEB1D55B2}" type="sibTrans" cxnId="{2305E10F-C2A1-4F98-AEC0-979B85BF4470}">
      <dgm:prSet/>
      <dgm:spPr/>
      <dgm:t>
        <a:bodyPr/>
        <a:lstStyle/>
        <a:p>
          <a:endParaRPr lang="it-IT"/>
        </a:p>
      </dgm:t>
    </dgm:pt>
    <dgm:pt modelId="{820598DE-37E7-4078-8AC9-EFA2E163C114}">
      <dgm:prSet/>
      <dgm:spPr/>
      <dgm:t>
        <a:bodyPr/>
        <a:lstStyle/>
        <a:p>
          <a:pPr rtl="0"/>
          <a:r>
            <a:rPr lang="en-GB" baseline="0" dirty="0" smtClean="0">
              <a:solidFill>
                <a:schemeClr val="tx1"/>
              </a:solidFill>
            </a:rPr>
            <a:t>2. Identify policy tools to stimulate socially innovative solutions to address food waste</a:t>
          </a:r>
          <a:endParaRPr lang="it-IT" dirty="0">
            <a:solidFill>
              <a:schemeClr val="tx1"/>
            </a:solidFill>
          </a:endParaRPr>
        </a:p>
      </dgm:t>
    </dgm:pt>
    <dgm:pt modelId="{217E7D03-F0DB-491B-BB50-0914FA0695BD}" type="sibTrans" cxnId="{60CAE987-3610-4276-84F3-A6B71F9E3B27}">
      <dgm:prSet/>
      <dgm:spPr/>
      <dgm:t>
        <a:bodyPr/>
        <a:lstStyle/>
        <a:p>
          <a:endParaRPr lang="it-IT"/>
        </a:p>
      </dgm:t>
    </dgm:pt>
    <dgm:pt modelId="{9498AF9E-5100-4746-BBB0-9D7B8D2B259A}" type="parTrans" cxnId="{60CAE987-3610-4276-84F3-A6B71F9E3B27}">
      <dgm:prSet/>
      <dgm:spPr/>
      <dgm:t>
        <a:bodyPr/>
        <a:lstStyle/>
        <a:p>
          <a:endParaRPr lang="it-IT"/>
        </a:p>
      </dgm:t>
    </dgm:pt>
    <dgm:pt modelId="{0C99763A-211E-4CC0-AFDF-40AE681EAB00}" type="pres">
      <dgm:prSet presAssocID="{01F28C81-BBFD-4C0F-9FC9-31533A02C2D1}" presName="Name0" presStyleCnt="0">
        <dgm:presLayoutVars>
          <dgm:chPref val="1"/>
          <dgm:dir/>
          <dgm:animOne val="branch"/>
          <dgm:animLvl val="lvl"/>
          <dgm:resizeHandles/>
        </dgm:presLayoutVars>
      </dgm:prSet>
      <dgm:spPr/>
      <dgm:t>
        <a:bodyPr/>
        <a:lstStyle/>
        <a:p>
          <a:endParaRPr lang="it-IT"/>
        </a:p>
      </dgm:t>
    </dgm:pt>
    <dgm:pt modelId="{838D10A1-449D-4CCB-8BD7-838F2DBEC1E5}" type="pres">
      <dgm:prSet presAssocID="{787A2038-DF44-4FFF-8590-DEA2B88CCE2E}" presName="vertOne" presStyleCnt="0"/>
      <dgm:spPr/>
    </dgm:pt>
    <dgm:pt modelId="{616B35C7-E67D-45ED-9C95-A98C14700E40}" type="pres">
      <dgm:prSet presAssocID="{787A2038-DF44-4FFF-8590-DEA2B88CCE2E}" presName="txOne" presStyleLbl="node0" presStyleIdx="0" presStyleCnt="3">
        <dgm:presLayoutVars>
          <dgm:chPref val="3"/>
        </dgm:presLayoutVars>
      </dgm:prSet>
      <dgm:spPr/>
      <dgm:t>
        <a:bodyPr/>
        <a:lstStyle/>
        <a:p>
          <a:endParaRPr lang="it-IT"/>
        </a:p>
      </dgm:t>
    </dgm:pt>
    <dgm:pt modelId="{FAED07A6-D397-4FDD-A4C2-EE29703EF2EB}" type="pres">
      <dgm:prSet presAssocID="{787A2038-DF44-4FFF-8590-DEA2B88CCE2E}" presName="horzOne" presStyleCnt="0"/>
      <dgm:spPr/>
    </dgm:pt>
    <dgm:pt modelId="{425654B0-CF37-4291-990B-19FBCF7F085D}" type="pres">
      <dgm:prSet presAssocID="{887E3FE2-02B8-4063-9B11-50D539D1C8C1}" presName="sibSpaceOne" presStyleCnt="0"/>
      <dgm:spPr/>
    </dgm:pt>
    <dgm:pt modelId="{E324C0AE-5412-42E2-B20C-A912322FF303}" type="pres">
      <dgm:prSet presAssocID="{820598DE-37E7-4078-8AC9-EFA2E163C114}" presName="vertOne" presStyleCnt="0"/>
      <dgm:spPr/>
    </dgm:pt>
    <dgm:pt modelId="{677172D6-F878-4E90-AB32-73290281B970}" type="pres">
      <dgm:prSet presAssocID="{820598DE-37E7-4078-8AC9-EFA2E163C114}" presName="txOne" presStyleLbl="node0" presStyleIdx="1" presStyleCnt="3">
        <dgm:presLayoutVars>
          <dgm:chPref val="3"/>
        </dgm:presLayoutVars>
      </dgm:prSet>
      <dgm:spPr/>
      <dgm:t>
        <a:bodyPr/>
        <a:lstStyle/>
        <a:p>
          <a:endParaRPr lang="it-IT"/>
        </a:p>
      </dgm:t>
    </dgm:pt>
    <dgm:pt modelId="{D9BDCAF1-E512-4A9A-8275-8469404F26F1}" type="pres">
      <dgm:prSet presAssocID="{820598DE-37E7-4078-8AC9-EFA2E163C114}" presName="horzOne" presStyleCnt="0"/>
      <dgm:spPr/>
    </dgm:pt>
    <dgm:pt modelId="{E8272256-DB05-4045-B6D3-8A47ADBEB386}" type="pres">
      <dgm:prSet presAssocID="{217E7D03-F0DB-491B-BB50-0914FA0695BD}" presName="sibSpaceOne" presStyleCnt="0"/>
      <dgm:spPr/>
    </dgm:pt>
    <dgm:pt modelId="{A50C4138-B152-498A-ADE9-5A725023C054}" type="pres">
      <dgm:prSet presAssocID="{74449D25-6386-4F32-8EAB-FF7AB929A18E}" presName="vertOne" presStyleCnt="0"/>
      <dgm:spPr/>
    </dgm:pt>
    <dgm:pt modelId="{716F5713-1B28-4CD2-B97B-CD90215A4A73}" type="pres">
      <dgm:prSet presAssocID="{74449D25-6386-4F32-8EAB-FF7AB929A18E}" presName="txOne" presStyleLbl="node0" presStyleIdx="2" presStyleCnt="3">
        <dgm:presLayoutVars>
          <dgm:chPref val="3"/>
        </dgm:presLayoutVars>
      </dgm:prSet>
      <dgm:spPr/>
      <dgm:t>
        <a:bodyPr/>
        <a:lstStyle/>
        <a:p>
          <a:endParaRPr lang="it-IT"/>
        </a:p>
      </dgm:t>
    </dgm:pt>
    <dgm:pt modelId="{9F97E621-4623-47C8-AAEE-B31E75E804D6}" type="pres">
      <dgm:prSet presAssocID="{74449D25-6386-4F32-8EAB-FF7AB929A18E}" presName="horzOne" presStyleCnt="0"/>
      <dgm:spPr/>
    </dgm:pt>
  </dgm:ptLst>
  <dgm:cxnLst>
    <dgm:cxn modelId="{2305E10F-C2A1-4F98-AEC0-979B85BF4470}" srcId="{01F28C81-BBFD-4C0F-9FC9-31533A02C2D1}" destId="{74449D25-6386-4F32-8EAB-FF7AB929A18E}" srcOrd="2" destOrd="0" parTransId="{354C0182-CC7A-41E9-935D-6EEDD2BD2617}" sibTransId="{ADECA858-B37F-4C37-8183-3D1BEB1D55B2}"/>
    <dgm:cxn modelId="{D25DA052-24BA-403A-AFA4-1FACE46A5278}" type="presOf" srcId="{01F28C81-BBFD-4C0F-9FC9-31533A02C2D1}" destId="{0C99763A-211E-4CC0-AFDF-40AE681EAB00}" srcOrd="0" destOrd="0" presId="urn:microsoft.com/office/officeart/2005/8/layout/architecture+Icon#1"/>
    <dgm:cxn modelId="{172F7FAE-3851-4CFD-AA95-653737696852}" srcId="{01F28C81-BBFD-4C0F-9FC9-31533A02C2D1}" destId="{787A2038-DF44-4FFF-8590-DEA2B88CCE2E}" srcOrd="0" destOrd="0" parTransId="{FC1D4A95-C8F2-426A-AC8F-500044696704}" sibTransId="{887E3FE2-02B8-4063-9B11-50D539D1C8C1}"/>
    <dgm:cxn modelId="{F1536A00-81D7-403E-B361-A69165EC4910}" type="presOf" srcId="{787A2038-DF44-4FFF-8590-DEA2B88CCE2E}" destId="{616B35C7-E67D-45ED-9C95-A98C14700E40}" srcOrd="0" destOrd="0" presId="urn:microsoft.com/office/officeart/2005/8/layout/architecture+Icon#1"/>
    <dgm:cxn modelId="{75D8F3FA-7F04-4C32-ACCB-D568C9D6440C}" type="presOf" srcId="{820598DE-37E7-4078-8AC9-EFA2E163C114}" destId="{677172D6-F878-4E90-AB32-73290281B970}" srcOrd="0" destOrd="0" presId="urn:microsoft.com/office/officeart/2005/8/layout/architecture+Icon#1"/>
    <dgm:cxn modelId="{60CAE987-3610-4276-84F3-A6B71F9E3B27}" srcId="{01F28C81-BBFD-4C0F-9FC9-31533A02C2D1}" destId="{820598DE-37E7-4078-8AC9-EFA2E163C114}" srcOrd="1" destOrd="0" parTransId="{9498AF9E-5100-4746-BBB0-9D7B8D2B259A}" sibTransId="{217E7D03-F0DB-491B-BB50-0914FA0695BD}"/>
    <dgm:cxn modelId="{B7B794F6-B39A-4B52-999A-46E94457A810}" type="presOf" srcId="{74449D25-6386-4F32-8EAB-FF7AB929A18E}" destId="{716F5713-1B28-4CD2-B97B-CD90215A4A73}" srcOrd="0" destOrd="0" presId="urn:microsoft.com/office/officeart/2005/8/layout/architecture+Icon#1"/>
    <dgm:cxn modelId="{D0A03335-E5E5-477F-81D7-43544875A6A7}" type="presParOf" srcId="{0C99763A-211E-4CC0-AFDF-40AE681EAB00}" destId="{838D10A1-449D-4CCB-8BD7-838F2DBEC1E5}" srcOrd="0" destOrd="0" presId="urn:microsoft.com/office/officeart/2005/8/layout/architecture+Icon#1"/>
    <dgm:cxn modelId="{C71B547F-00F2-4698-BC61-B1C8CEC73744}" type="presParOf" srcId="{838D10A1-449D-4CCB-8BD7-838F2DBEC1E5}" destId="{616B35C7-E67D-45ED-9C95-A98C14700E40}" srcOrd="0" destOrd="0" presId="urn:microsoft.com/office/officeart/2005/8/layout/architecture+Icon#1"/>
    <dgm:cxn modelId="{E9FDCB18-B40F-423A-B22C-65E57059370C}" type="presParOf" srcId="{838D10A1-449D-4CCB-8BD7-838F2DBEC1E5}" destId="{FAED07A6-D397-4FDD-A4C2-EE29703EF2EB}" srcOrd="1" destOrd="0" presId="urn:microsoft.com/office/officeart/2005/8/layout/architecture+Icon#1"/>
    <dgm:cxn modelId="{9FD8139F-64FD-4E19-AB6C-49592637BFF0}" type="presParOf" srcId="{0C99763A-211E-4CC0-AFDF-40AE681EAB00}" destId="{425654B0-CF37-4291-990B-19FBCF7F085D}" srcOrd="1" destOrd="0" presId="urn:microsoft.com/office/officeart/2005/8/layout/architecture+Icon#1"/>
    <dgm:cxn modelId="{2C85092A-9723-486A-82EA-FFDE357AFE2E}" type="presParOf" srcId="{0C99763A-211E-4CC0-AFDF-40AE681EAB00}" destId="{E324C0AE-5412-42E2-B20C-A912322FF303}" srcOrd="2" destOrd="0" presId="urn:microsoft.com/office/officeart/2005/8/layout/architecture+Icon#1"/>
    <dgm:cxn modelId="{65435215-3B4E-490C-9AE1-C6810C25E61A}" type="presParOf" srcId="{E324C0AE-5412-42E2-B20C-A912322FF303}" destId="{677172D6-F878-4E90-AB32-73290281B970}" srcOrd="0" destOrd="0" presId="urn:microsoft.com/office/officeart/2005/8/layout/architecture+Icon#1"/>
    <dgm:cxn modelId="{138409A9-C10D-4083-83F0-03AF79F326FA}" type="presParOf" srcId="{E324C0AE-5412-42E2-B20C-A912322FF303}" destId="{D9BDCAF1-E512-4A9A-8275-8469404F26F1}" srcOrd="1" destOrd="0" presId="urn:microsoft.com/office/officeart/2005/8/layout/architecture+Icon#1"/>
    <dgm:cxn modelId="{66C9ACB6-C7B4-491F-9A15-ED24A6513B59}" type="presParOf" srcId="{0C99763A-211E-4CC0-AFDF-40AE681EAB00}" destId="{E8272256-DB05-4045-B6D3-8A47ADBEB386}" srcOrd="3" destOrd="0" presId="urn:microsoft.com/office/officeart/2005/8/layout/architecture+Icon#1"/>
    <dgm:cxn modelId="{3D1368A7-743D-460B-84CE-57848406E8C7}" type="presParOf" srcId="{0C99763A-211E-4CC0-AFDF-40AE681EAB00}" destId="{A50C4138-B152-498A-ADE9-5A725023C054}" srcOrd="4" destOrd="0" presId="urn:microsoft.com/office/officeart/2005/8/layout/architecture+Icon#1"/>
    <dgm:cxn modelId="{C3208662-D9C2-431F-B4EB-863110D1F5CF}" type="presParOf" srcId="{A50C4138-B152-498A-ADE9-5A725023C054}" destId="{716F5713-1B28-4CD2-B97B-CD90215A4A73}" srcOrd="0" destOrd="0" presId="urn:microsoft.com/office/officeart/2005/8/layout/architecture+Icon#1"/>
    <dgm:cxn modelId="{E8908D76-4A17-4911-9457-EE73A925ADE9}" type="presParOf" srcId="{A50C4138-B152-498A-ADE9-5A725023C054}" destId="{9F97E621-4623-47C8-AAEE-B31E75E804D6}" srcOrd="1" destOrd="0" presId="urn:microsoft.com/office/officeart/2005/8/layout/architecture+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B35C7-E67D-45ED-9C95-A98C14700E40}">
      <dsp:nvSpPr>
        <dsp:cNvPr id="0" name=""/>
        <dsp:cNvSpPr/>
      </dsp:nvSpPr>
      <dsp:spPr>
        <a:xfrm>
          <a:off x="6091" y="0"/>
          <a:ext cx="2463254" cy="42923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baseline="0" dirty="0" smtClean="0">
              <a:solidFill>
                <a:schemeClr val="tx1"/>
              </a:solidFill>
            </a:rPr>
            <a:t>1. Contribute to policy making at both the European and Member State levels</a:t>
          </a:r>
          <a:endParaRPr lang="it-IT" sz="2200" kern="1200" dirty="0">
            <a:solidFill>
              <a:schemeClr val="tx1"/>
            </a:solidFill>
          </a:endParaRPr>
        </a:p>
      </dsp:txBody>
      <dsp:txXfrm>
        <a:off x="78237" y="72146"/>
        <a:ext cx="2318962" cy="4148058"/>
      </dsp:txXfrm>
    </dsp:sp>
    <dsp:sp modelId="{677172D6-F878-4E90-AB32-73290281B970}">
      <dsp:nvSpPr>
        <dsp:cNvPr id="0" name=""/>
        <dsp:cNvSpPr/>
      </dsp:nvSpPr>
      <dsp:spPr>
        <a:xfrm>
          <a:off x="2883172" y="0"/>
          <a:ext cx="2463254" cy="42923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baseline="0" dirty="0" smtClean="0">
              <a:solidFill>
                <a:schemeClr val="tx1"/>
              </a:solidFill>
            </a:rPr>
            <a:t>2. Identify policy tools to stimulate socially innovative solutions to address food waste</a:t>
          </a:r>
          <a:endParaRPr lang="it-IT" sz="2200" kern="1200" dirty="0">
            <a:solidFill>
              <a:schemeClr val="tx1"/>
            </a:solidFill>
          </a:endParaRPr>
        </a:p>
      </dsp:txBody>
      <dsp:txXfrm>
        <a:off x="2955318" y="72146"/>
        <a:ext cx="2318962" cy="4148058"/>
      </dsp:txXfrm>
    </dsp:sp>
    <dsp:sp modelId="{716F5713-1B28-4CD2-B97B-CD90215A4A73}">
      <dsp:nvSpPr>
        <dsp:cNvPr id="0" name=""/>
        <dsp:cNvSpPr/>
      </dsp:nvSpPr>
      <dsp:spPr>
        <a:xfrm>
          <a:off x="5760253" y="0"/>
          <a:ext cx="2463254" cy="42923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baseline="0" dirty="0" smtClean="0">
              <a:solidFill>
                <a:schemeClr val="tx1"/>
              </a:solidFill>
            </a:rPr>
            <a:t>3. Find out recommendations for a Common Food Waste Policy in the EU28</a:t>
          </a:r>
          <a:endParaRPr lang="it-IT" sz="2200" kern="1200" dirty="0">
            <a:solidFill>
              <a:schemeClr val="tx1"/>
            </a:solidFill>
          </a:endParaRPr>
        </a:p>
      </dsp:txBody>
      <dsp:txXfrm>
        <a:off x="5832399" y="72146"/>
        <a:ext cx="2318962" cy="4148058"/>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1">
  <dgm:title val="Layout architettura"/>
  <dgm:desc val="Da utilizzare per mostrare relazioni gerarchiche dal basso in alto. Particolarmente adatto per componenti architettonici o oggetti basati su altri oggetti."/>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32CC242A-6BE3-4027-A05B-8554DFAF435B}" type="datetimeFigureOut">
              <a:rPr lang="nl-NL" smtClean="0"/>
              <a:pPr/>
              <a:t>2-6-2015</a:t>
            </a:fld>
            <a:endParaRPr lang="nl-NL"/>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01F2BDB-A51D-4A88-B9C5-898B9B8D3B14}" type="slidenum">
              <a:rPr lang="nl-NL" smtClean="0"/>
              <a:pPr/>
              <a:t>‹nr.›</a:t>
            </a:fld>
            <a:endParaRPr lang="nl-NL"/>
          </a:p>
        </p:txBody>
      </p:sp>
    </p:spTree>
    <p:extLst>
      <p:ext uri="{BB962C8B-B14F-4D97-AF65-F5344CB8AC3E}">
        <p14:creationId xmlns:p14="http://schemas.microsoft.com/office/powerpoint/2010/main" val="37057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1BBD79B-5DB1-8D4E-BA19-8C1C5E0451AE}" type="datetimeFigureOut">
              <a:rPr lang="fr-FR" smtClean="0"/>
              <a:pPr/>
              <a:t>02/06/2015</a:t>
            </a:fld>
            <a:endParaRPr lang="fr-FR"/>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A8E8E022-6844-3C4A-ACEC-6A2A522A410E}" type="slidenum">
              <a:rPr lang="fr-FR" smtClean="0"/>
              <a:pPr/>
              <a:t>‹nr.›</a:t>
            </a:fld>
            <a:endParaRPr lang="fr-FR"/>
          </a:p>
        </p:txBody>
      </p:sp>
    </p:spTree>
    <p:extLst>
      <p:ext uri="{BB962C8B-B14F-4D97-AF65-F5344CB8AC3E}">
        <p14:creationId xmlns:p14="http://schemas.microsoft.com/office/powerpoint/2010/main" val="34263973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8E8E022-6844-3C4A-ACEC-6A2A522A410E}"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8E8E022-6844-3C4A-ACEC-6A2A522A410E}" type="slidenum">
              <a:rPr lang="fr-FR" smtClean="0"/>
              <a:pPr/>
              <a:t>10</a:t>
            </a:fld>
            <a:endParaRPr lang="fr-FR"/>
          </a:p>
        </p:txBody>
      </p:sp>
    </p:spTree>
    <p:extLst>
      <p:ext uri="{BB962C8B-B14F-4D97-AF65-F5344CB8AC3E}">
        <p14:creationId xmlns:p14="http://schemas.microsoft.com/office/powerpoint/2010/main" val="152167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8E8E022-6844-3C4A-ACEC-6A2A522A410E}" type="slidenum">
              <a:rPr lang="fr-FR" smtClean="0"/>
              <a:pPr/>
              <a:t>11</a:t>
            </a:fld>
            <a:endParaRPr lang="fr-FR"/>
          </a:p>
        </p:txBody>
      </p:sp>
    </p:spTree>
    <p:extLst>
      <p:ext uri="{BB962C8B-B14F-4D97-AF65-F5344CB8AC3E}">
        <p14:creationId xmlns:p14="http://schemas.microsoft.com/office/powerpoint/2010/main" val="56562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baseline="0" dirty="0" smtClean="0"/>
          </a:p>
        </p:txBody>
      </p:sp>
      <p:sp>
        <p:nvSpPr>
          <p:cNvPr id="4" name="Slide Number Placeholder 3"/>
          <p:cNvSpPr>
            <a:spLocks noGrp="1"/>
          </p:cNvSpPr>
          <p:nvPr>
            <p:ph type="sldNum" sz="quarter" idx="10"/>
          </p:nvPr>
        </p:nvSpPr>
        <p:spPr/>
        <p:txBody>
          <a:bodyPr/>
          <a:lstStyle/>
          <a:p>
            <a:fld id="{2CD929F2-80AD-403D-9D8B-DAEE19B68FCF}" type="slidenum">
              <a:rPr lang="sv-SE" smtClean="0"/>
              <a:t>12</a:t>
            </a:fld>
            <a:endParaRPr lang="sv-SE"/>
          </a:p>
        </p:txBody>
      </p:sp>
    </p:spTree>
    <p:extLst>
      <p:ext uri="{BB962C8B-B14F-4D97-AF65-F5344CB8AC3E}">
        <p14:creationId xmlns:p14="http://schemas.microsoft.com/office/powerpoint/2010/main" val="358227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Also</a:t>
            </a:r>
            <a:r>
              <a:rPr lang="sv-SE" dirty="0" smtClean="0"/>
              <a:t> </a:t>
            </a:r>
            <a:r>
              <a:rPr lang="sv-SE" dirty="0" err="1" smtClean="0"/>
              <a:t>asked</a:t>
            </a:r>
            <a:r>
              <a:rPr lang="sv-SE" dirty="0" smtClean="0"/>
              <a:t> for data on </a:t>
            </a:r>
            <a:r>
              <a:rPr lang="sv-SE" dirty="0" err="1" smtClean="0"/>
              <a:t>redistribution</a:t>
            </a:r>
            <a:r>
              <a:rPr lang="sv-SE" baseline="0" dirty="0" smtClean="0"/>
              <a:t> – no data </a:t>
            </a:r>
            <a:r>
              <a:rPr lang="sv-SE" baseline="0" dirty="0" err="1" smtClean="0"/>
              <a:t>available</a:t>
            </a:r>
            <a:endParaRPr lang="sv-SE" dirty="0"/>
          </a:p>
        </p:txBody>
      </p:sp>
      <p:sp>
        <p:nvSpPr>
          <p:cNvPr id="4" name="Slide Number Placeholder 3"/>
          <p:cNvSpPr>
            <a:spLocks noGrp="1"/>
          </p:cNvSpPr>
          <p:nvPr>
            <p:ph type="sldNum" sz="quarter" idx="10"/>
          </p:nvPr>
        </p:nvSpPr>
        <p:spPr/>
        <p:txBody>
          <a:bodyPr/>
          <a:lstStyle/>
          <a:p>
            <a:fld id="{2CD929F2-80AD-403D-9D8B-DAEE19B68FCF}" type="slidenum">
              <a:rPr lang="sv-SE" smtClean="0"/>
              <a:t>13</a:t>
            </a:fld>
            <a:endParaRPr lang="sv-SE"/>
          </a:p>
        </p:txBody>
      </p:sp>
    </p:spTree>
    <p:extLst>
      <p:ext uri="{BB962C8B-B14F-4D97-AF65-F5344CB8AC3E}">
        <p14:creationId xmlns:p14="http://schemas.microsoft.com/office/powerpoint/2010/main" val="394305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300" b="1" dirty="0"/>
              <a:t> </a:t>
            </a:r>
            <a:endParaRPr lang="sv-SE" sz="1300" dirty="0"/>
          </a:p>
          <a:p>
            <a:pPr rtl="0" eaLnBrk="1" fontAlgn="t" latinLnBrk="0" hangingPunct="1"/>
            <a:r>
              <a:rPr lang="en-GB" sz="1300" b="1" dirty="0"/>
              <a:t>Food waste (million tonnes) with 95% confidence intervals</a:t>
            </a:r>
            <a:endParaRPr lang="sv-SE" sz="1300" dirty="0"/>
          </a:p>
          <a:p>
            <a:pPr rtl="0" eaLnBrk="1" fontAlgn="t" latinLnBrk="0" hangingPunct="1"/>
            <a:r>
              <a:rPr lang="en-GB" sz="1300" b="1" dirty="0"/>
              <a:t>Food waste (kg per person) with 95% CI</a:t>
            </a:r>
            <a:endParaRPr lang="sv-SE" sz="1300" dirty="0"/>
          </a:p>
          <a:p>
            <a:pPr rtl="0" eaLnBrk="1" fontAlgn="t" latinLnBrk="0" hangingPunct="1"/>
            <a:r>
              <a:rPr lang="en-GB" sz="1300" b="1" dirty="0"/>
              <a:t>Production</a:t>
            </a:r>
            <a:endParaRPr lang="sv-SE" sz="1300" dirty="0"/>
          </a:p>
          <a:p>
            <a:pPr rtl="0" eaLnBrk="1" fontAlgn="t" latinLnBrk="0" hangingPunct="1"/>
            <a:r>
              <a:rPr lang="en-GB" sz="1300" dirty="0"/>
              <a:t>25.7 ± 13.8</a:t>
            </a:r>
            <a:endParaRPr lang="sv-SE" sz="1300" dirty="0"/>
          </a:p>
          <a:p>
            <a:pPr rtl="0" eaLnBrk="1" fontAlgn="t" latinLnBrk="0" hangingPunct="1"/>
            <a:r>
              <a:rPr lang="en-GB" sz="1300" dirty="0"/>
              <a:t> 51 ± 27</a:t>
            </a:r>
            <a:endParaRPr lang="sv-SE" sz="1300" dirty="0"/>
          </a:p>
          <a:p>
            <a:pPr rtl="0" eaLnBrk="1" fontAlgn="t" latinLnBrk="0" hangingPunct="1"/>
            <a:r>
              <a:rPr lang="en-GB" sz="1300" b="1" dirty="0"/>
              <a:t>Processing</a:t>
            </a:r>
            <a:endParaRPr lang="sv-SE" sz="1300" dirty="0"/>
          </a:p>
          <a:p>
            <a:pPr rtl="0" eaLnBrk="1" fontAlgn="t" latinLnBrk="0" hangingPunct="1"/>
            <a:r>
              <a:rPr lang="en-GB" sz="1300" dirty="0"/>
              <a:t>9.2 ± 2.1</a:t>
            </a:r>
            <a:endParaRPr lang="sv-SE" sz="1300" dirty="0"/>
          </a:p>
          <a:p>
            <a:pPr rtl="0" eaLnBrk="1" fontAlgn="t" latinLnBrk="0" hangingPunct="1"/>
            <a:r>
              <a:rPr lang="en-GB" sz="1300" dirty="0"/>
              <a:t> 18 ± 4</a:t>
            </a:r>
            <a:endParaRPr lang="sv-SE" sz="1300" dirty="0"/>
          </a:p>
          <a:p>
            <a:pPr rtl="0" eaLnBrk="1" fontAlgn="t" latinLnBrk="0" hangingPunct="1"/>
            <a:r>
              <a:rPr lang="en-GB" sz="1300" b="1" dirty="0"/>
              <a:t>Wholesale and retail</a:t>
            </a:r>
            <a:endParaRPr lang="sv-SE" sz="1300" dirty="0"/>
          </a:p>
          <a:p>
            <a:pPr rtl="0" eaLnBrk="1" fontAlgn="t" latinLnBrk="0" hangingPunct="1"/>
            <a:r>
              <a:rPr lang="en-GB" sz="1300" dirty="0"/>
              <a:t>2.9 ± 0.4</a:t>
            </a:r>
            <a:endParaRPr lang="sv-SE" sz="1300" dirty="0"/>
          </a:p>
          <a:p>
            <a:pPr rtl="0" eaLnBrk="1" fontAlgn="t" latinLnBrk="0" hangingPunct="1"/>
            <a:r>
              <a:rPr lang="en-GB" sz="1300" dirty="0"/>
              <a:t> 6 ± 1</a:t>
            </a:r>
            <a:endParaRPr lang="sv-SE" sz="1300" dirty="0"/>
          </a:p>
          <a:p>
            <a:pPr rtl="0" eaLnBrk="1" fontAlgn="t" latinLnBrk="0" hangingPunct="1"/>
            <a:r>
              <a:rPr lang="en-GB" sz="1300" b="1" dirty="0"/>
              <a:t>Food service</a:t>
            </a:r>
            <a:endParaRPr lang="sv-SE" sz="1300" dirty="0"/>
          </a:p>
          <a:p>
            <a:pPr rtl="0" eaLnBrk="1" fontAlgn="t" latinLnBrk="0" hangingPunct="1"/>
            <a:r>
              <a:rPr lang="en-GB" sz="1300" dirty="0"/>
              <a:t>10.7 ± 3.4</a:t>
            </a:r>
            <a:endParaRPr lang="sv-SE" sz="1300" dirty="0"/>
          </a:p>
          <a:p>
            <a:pPr rtl="0" eaLnBrk="1" fontAlgn="t" latinLnBrk="0" hangingPunct="1"/>
            <a:r>
              <a:rPr lang="en-GB" sz="1300" dirty="0"/>
              <a:t> 21 ± 7</a:t>
            </a:r>
            <a:endParaRPr lang="sv-SE" sz="1300" dirty="0"/>
          </a:p>
          <a:p>
            <a:pPr rtl="0" eaLnBrk="1" fontAlgn="t" latinLnBrk="0" hangingPunct="1"/>
            <a:r>
              <a:rPr lang="en-GB" sz="1300" b="1" dirty="0"/>
              <a:t>Households</a:t>
            </a:r>
            <a:endParaRPr lang="sv-SE" sz="1300" dirty="0"/>
          </a:p>
          <a:p>
            <a:pPr rtl="0" eaLnBrk="1" fontAlgn="t" latinLnBrk="0" hangingPunct="1"/>
            <a:r>
              <a:rPr lang="en-GB" sz="1300" dirty="0"/>
              <a:t>49.6 ± 8.0</a:t>
            </a:r>
            <a:endParaRPr lang="sv-SE" sz="1300" dirty="0"/>
          </a:p>
          <a:p>
            <a:pPr rtl="0" eaLnBrk="1" fontAlgn="t" latinLnBrk="0" hangingPunct="1"/>
            <a:r>
              <a:rPr lang="en-GB" sz="1300" dirty="0"/>
              <a:t> 98 ± 16</a:t>
            </a:r>
            <a:endParaRPr lang="sv-SE" sz="1300" dirty="0"/>
          </a:p>
          <a:p>
            <a:pPr rtl="0" eaLnBrk="1" fontAlgn="t" latinLnBrk="0" hangingPunct="1"/>
            <a:r>
              <a:rPr lang="en-GB" sz="1300" b="1" dirty="0"/>
              <a:t>Total food waste</a:t>
            </a:r>
            <a:endParaRPr lang="sv-SE" sz="1300" dirty="0"/>
          </a:p>
          <a:p>
            <a:pPr rtl="0" eaLnBrk="1" fontAlgn="t" latinLnBrk="0" hangingPunct="1"/>
            <a:r>
              <a:rPr lang="en-GB" sz="1300" dirty="0"/>
              <a:t>98.1 ± 16.4</a:t>
            </a:r>
            <a:endParaRPr lang="sv-SE" sz="1300" dirty="0"/>
          </a:p>
          <a:p>
            <a:pPr rtl="0" eaLnBrk="1" fontAlgn="t" latinLnBrk="0" hangingPunct="1"/>
            <a:r>
              <a:rPr lang="en-GB" sz="1300" dirty="0"/>
              <a:t> 194 ± 32</a:t>
            </a:r>
            <a:endParaRPr lang="sv-SE" sz="1300" dirty="0"/>
          </a:p>
          <a:p>
            <a:endParaRPr lang="sv-SE" dirty="0"/>
          </a:p>
        </p:txBody>
      </p:sp>
      <p:sp>
        <p:nvSpPr>
          <p:cNvPr id="4" name="Slide Number Placeholder 3"/>
          <p:cNvSpPr>
            <a:spLocks noGrp="1"/>
          </p:cNvSpPr>
          <p:nvPr>
            <p:ph type="sldNum" sz="quarter" idx="10"/>
          </p:nvPr>
        </p:nvSpPr>
        <p:spPr/>
        <p:txBody>
          <a:bodyPr/>
          <a:lstStyle/>
          <a:p>
            <a:fld id="{2CD929F2-80AD-403D-9D8B-DAEE19B68FCF}" type="slidenum">
              <a:rPr lang="sv-SE" smtClean="0"/>
              <a:t>14</a:t>
            </a:fld>
            <a:endParaRPr lang="sv-SE"/>
          </a:p>
        </p:txBody>
      </p:sp>
    </p:spTree>
    <p:extLst>
      <p:ext uri="{BB962C8B-B14F-4D97-AF65-F5344CB8AC3E}">
        <p14:creationId xmlns:p14="http://schemas.microsoft.com/office/powerpoint/2010/main" val="352226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Over 175+ members; opportunity</a:t>
            </a:r>
            <a:r>
              <a:rPr lang="nl-NL" baseline="0" dirty="0" smtClean="0"/>
              <a:t> </a:t>
            </a:r>
            <a:r>
              <a:rPr lang="nl-NL" baseline="0" dirty="0" err="1" smtClean="0"/>
              <a:t>today</a:t>
            </a:r>
            <a:r>
              <a:rPr lang="nl-NL" baseline="0" dirty="0" smtClean="0"/>
              <a:t> </a:t>
            </a:r>
            <a:r>
              <a:rPr lang="nl-NL" baseline="0" dirty="0" err="1" smtClean="0"/>
              <a:t>to</a:t>
            </a:r>
            <a:r>
              <a:rPr lang="nl-NL" baseline="0" dirty="0" smtClean="0"/>
              <a:t> </a:t>
            </a:r>
            <a:r>
              <a:rPr lang="nl-NL" baseline="0" dirty="0" err="1" smtClean="0"/>
              <a:t>indicate</a:t>
            </a:r>
            <a:r>
              <a:rPr lang="nl-NL" baseline="0" dirty="0" smtClean="0"/>
              <a:t> </a:t>
            </a:r>
            <a:r>
              <a:rPr lang="nl-NL" baseline="0" dirty="0" err="1" smtClean="0"/>
              <a:t>which</a:t>
            </a:r>
            <a:r>
              <a:rPr lang="nl-NL" baseline="0" dirty="0" smtClean="0"/>
              <a:t> stakeholders </a:t>
            </a:r>
            <a:r>
              <a:rPr lang="nl-NL" baseline="0" dirty="0" err="1" smtClean="0"/>
              <a:t>could</a:t>
            </a:r>
            <a:r>
              <a:rPr lang="nl-NL" baseline="0" dirty="0" smtClean="0"/>
              <a:t> </a:t>
            </a:r>
            <a:r>
              <a:rPr lang="nl-NL" baseline="0" dirty="0" err="1" smtClean="0"/>
              <a:t>be</a:t>
            </a:r>
            <a:r>
              <a:rPr lang="nl-NL" baseline="0" dirty="0" smtClean="0"/>
              <a:t> </a:t>
            </a:r>
            <a:r>
              <a:rPr lang="nl-NL" baseline="0" dirty="0" err="1" smtClean="0"/>
              <a:t>joining</a:t>
            </a:r>
            <a:r>
              <a:rPr lang="nl-NL" baseline="0" dirty="0" smtClean="0"/>
              <a:t> </a:t>
            </a:r>
            <a:endParaRPr lang="nl-NL" dirty="0"/>
          </a:p>
        </p:txBody>
      </p:sp>
      <p:sp>
        <p:nvSpPr>
          <p:cNvPr id="4" name="Slide Number Placeholder 3"/>
          <p:cNvSpPr>
            <a:spLocks noGrp="1"/>
          </p:cNvSpPr>
          <p:nvPr>
            <p:ph type="sldNum" sz="quarter" idx="10"/>
          </p:nvPr>
        </p:nvSpPr>
        <p:spPr/>
        <p:txBody>
          <a:bodyPr/>
          <a:lstStyle/>
          <a:p>
            <a:fld id="{A8E8E022-6844-3C4A-ACEC-6A2A522A410E}" type="slidenum">
              <a:rPr lang="fr-FR" smtClean="0"/>
              <a:pPr/>
              <a:t>15</a:t>
            </a:fld>
            <a:endParaRPr lang="fr-FR"/>
          </a:p>
        </p:txBody>
      </p:sp>
    </p:spTree>
    <p:extLst>
      <p:ext uri="{BB962C8B-B14F-4D97-AF65-F5344CB8AC3E}">
        <p14:creationId xmlns:p14="http://schemas.microsoft.com/office/powerpoint/2010/main" val="15458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8E8E022-6844-3C4A-ACEC-6A2A522A410E}" type="slidenum">
              <a:rPr lang="fr-FR" smtClean="0"/>
              <a:pPr/>
              <a:t>16</a:t>
            </a:fld>
            <a:endParaRPr lang="fr-FR"/>
          </a:p>
        </p:txBody>
      </p:sp>
    </p:spTree>
    <p:extLst>
      <p:ext uri="{BB962C8B-B14F-4D97-AF65-F5344CB8AC3E}">
        <p14:creationId xmlns:p14="http://schemas.microsoft.com/office/powerpoint/2010/main" val="533250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E8E022-6844-3C4A-ACEC-6A2A522A410E}"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E8E022-6844-3C4A-ACEC-6A2A522A410E}"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8E8E022-6844-3C4A-ACEC-6A2A522A410E}" type="slidenum">
              <a:rPr lang="fr-FR" smtClean="0"/>
              <a:pPr/>
              <a:t>19</a:t>
            </a:fld>
            <a:endParaRPr lang="fr-FR"/>
          </a:p>
        </p:txBody>
      </p:sp>
    </p:spTree>
    <p:extLst>
      <p:ext uri="{BB962C8B-B14F-4D97-AF65-F5344CB8AC3E}">
        <p14:creationId xmlns:p14="http://schemas.microsoft.com/office/powerpoint/2010/main" val="24885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E8E022-6844-3C4A-ACEC-6A2A522A410E}"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8E8E022-6844-3C4A-ACEC-6A2A522A410E}" type="slidenum">
              <a:rPr lang="fr-FR" smtClean="0"/>
              <a:pPr/>
              <a:t>20</a:t>
            </a:fld>
            <a:endParaRPr lang="fr-FR"/>
          </a:p>
        </p:txBody>
      </p:sp>
    </p:spTree>
    <p:extLst>
      <p:ext uri="{BB962C8B-B14F-4D97-AF65-F5344CB8AC3E}">
        <p14:creationId xmlns:p14="http://schemas.microsoft.com/office/powerpoint/2010/main" val="3749706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8E8E022-6844-3C4A-ACEC-6A2A522A410E}" type="slidenum">
              <a:rPr lang="fr-FR" smtClean="0"/>
              <a:pPr/>
              <a:t>21</a:t>
            </a:fld>
            <a:endParaRPr lang="fr-FR"/>
          </a:p>
        </p:txBody>
      </p:sp>
    </p:spTree>
    <p:extLst>
      <p:ext uri="{BB962C8B-B14F-4D97-AF65-F5344CB8AC3E}">
        <p14:creationId xmlns:p14="http://schemas.microsoft.com/office/powerpoint/2010/main" val="65256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8E8E022-6844-3C4A-ACEC-6A2A522A410E}" type="slidenum">
              <a:rPr lang="fr-FR" smtClean="0"/>
              <a:pPr/>
              <a:t>22</a:t>
            </a:fld>
            <a:endParaRPr lang="fr-FR"/>
          </a:p>
        </p:txBody>
      </p:sp>
    </p:spTree>
    <p:extLst>
      <p:ext uri="{BB962C8B-B14F-4D97-AF65-F5344CB8AC3E}">
        <p14:creationId xmlns:p14="http://schemas.microsoft.com/office/powerpoint/2010/main" val="65256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8E8E022-6844-3C4A-ACEC-6A2A522A410E}" type="slidenum">
              <a:rPr lang="fr-FR" smtClean="0"/>
              <a:pPr/>
              <a:t>23</a:t>
            </a:fld>
            <a:endParaRPr lang="fr-FR"/>
          </a:p>
        </p:txBody>
      </p:sp>
    </p:spTree>
    <p:extLst>
      <p:ext uri="{BB962C8B-B14F-4D97-AF65-F5344CB8AC3E}">
        <p14:creationId xmlns:p14="http://schemas.microsoft.com/office/powerpoint/2010/main" val="65256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E8E022-6844-3C4A-ACEC-6A2A522A410E}"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E8E022-6844-3C4A-ACEC-6A2A522A410E}"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E8E022-6844-3C4A-ACEC-6A2A522A410E}"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E8E022-6844-3C4A-ACEC-6A2A522A410E}"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8E8E022-6844-3C4A-ACEC-6A2A522A410E}"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Short update on </a:t>
            </a:r>
            <a:r>
              <a:rPr lang="nl-NL" dirty="0" err="1" smtClean="0"/>
              <a:t>progress</a:t>
            </a:r>
            <a:endParaRPr lang="nl-NL" dirty="0"/>
          </a:p>
        </p:txBody>
      </p:sp>
      <p:sp>
        <p:nvSpPr>
          <p:cNvPr id="4" name="Slide Number Placeholder 3"/>
          <p:cNvSpPr>
            <a:spLocks noGrp="1"/>
          </p:cNvSpPr>
          <p:nvPr>
            <p:ph type="sldNum" sz="quarter" idx="10"/>
          </p:nvPr>
        </p:nvSpPr>
        <p:spPr/>
        <p:txBody>
          <a:bodyPr/>
          <a:lstStyle/>
          <a:p>
            <a:fld id="{A8E8E022-6844-3C4A-ACEC-6A2A522A410E}" type="slidenum">
              <a:rPr lang="fr-FR" smtClean="0"/>
              <a:pPr/>
              <a:t>8</a:t>
            </a:fld>
            <a:endParaRPr lang="fr-FR"/>
          </a:p>
        </p:txBody>
      </p:sp>
    </p:spTree>
    <p:extLst>
      <p:ext uri="{BB962C8B-B14F-4D97-AF65-F5344CB8AC3E}">
        <p14:creationId xmlns:p14="http://schemas.microsoft.com/office/powerpoint/2010/main" val="151181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8E8E022-6844-3C4A-ACEC-6A2A522A410E}" type="slidenum">
              <a:rPr lang="fr-FR" smtClean="0"/>
              <a:pPr/>
              <a:t>9</a:t>
            </a:fld>
            <a:endParaRPr lang="fr-FR"/>
          </a:p>
        </p:txBody>
      </p:sp>
    </p:spTree>
    <p:extLst>
      <p:ext uri="{BB962C8B-B14F-4D97-AF65-F5344CB8AC3E}">
        <p14:creationId xmlns:p14="http://schemas.microsoft.com/office/powerpoint/2010/main" val="2010816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48064" y="1124744"/>
            <a:ext cx="3744416" cy="2016224"/>
          </a:xfrm>
        </p:spPr>
        <p:txBody>
          <a:bodyPr lIns="0" tIns="0" rIns="0" bIns="0">
            <a:normAutofit/>
          </a:bodyPr>
          <a:lstStyle>
            <a:lvl1pPr algn="l">
              <a:lnSpc>
                <a:spcPts val="5600"/>
              </a:lnSpc>
              <a:defRPr sz="4200">
                <a:solidFill>
                  <a:schemeClr val="bg1"/>
                </a:solidFill>
                <a:latin typeface="Arial" pitchFamily="34" charset="0"/>
                <a:cs typeface="Arial" pitchFamily="34" charset="0"/>
              </a:defRPr>
            </a:lvl1pPr>
          </a:lstStyle>
          <a:p>
            <a:r>
              <a:rPr lang="nl-NL" dirty="0" err="1" smtClean="0"/>
              <a:t>Title</a:t>
            </a:r>
            <a:r>
              <a:rPr lang="nl-NL" dirty="0" smtClean="0"/>
              <a:t>-slide</a:t>
            </a:r>
            <a:br>
              <a:rPr lang="nl-NL" dirty="0" smtClean="0"/>
            </a:br>
            <a:r>
              <a:rPr lang="nl-NL" dirty="0" smtClean="0"/>
              <a:t>second line</a:t>
            </a:r>
            <a:br>
              <a:rPr lang="nl-NL" dirty="0" smtClean="0"/>
            </a:br>
            <a:r>
              <a:rPr lang="nl-NL" dirty="0" err="1" smtClean="0"/>
              <a:t>third</a:t>
            </a:r>
            <a:r>
              <a:rPr lang="nl-NL" dirty="0" smtClean="0"/>
              <a:t> line</a:t>
            </a:r>
            <a:endParaRPr lang="en-GB" dirty="0"/>
          </a:p>
        </p:txBody>
      </p:sp>
      <p:sp>
        <p:nvSpPr>
          <p:cNvPr id="3" name="Ondertitel 2"/>
          <p:cNvSpPr>
            <a:spLocks noGrp="1"/>
          </p:cNvSpPr>
          <p:nvPr>
            <p:ph type="subTitle" idx="1" hasCustomPrompt="1"/>
          </p:nvPr>
        </p:nvSpPr>
        <p:spPr>
          <a:xfrm>
            <a:off x="5148064" y="3861048"/>
            <a:ext cx="3737721" cy="622920"/>
          </a:xfrm>
        </p:spPr>
        <p:txBody>
          <a:bodyPr lIns="0" tIns="0" rIns="0" bIns="0">
            <a:normAutofit/>
          </a:bodyPr>
          <a:lstStyle>
            <a:lvl1pPr marL="0" indent="0" algn="l">
              <a:lnSpc>
                <a:spcPts val="3200"/>
              </a:lnSpc>
              <a:spcBef>
                <a:spcPts val="0"/>
              </a:spcBef>
              <a:buNone/>
              <a:defRPr sz="2400">
                <a:solidFill>
                  <a:srgbClr val="0095C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Author(s)</a:t>
            </a:r>
            <a:endParaRPr lang="en-GB" dirty="0"/>
          </a:p>
        </p:txBody>
      </p:sp>
      <p:sp>
        <p:nvSpPr>
          <p:cNvPr id="9" name="Tijdelijke aanduiding voor tekst 4"/>
          <p:cNvSpPr>
            <a:spLocks noGrp="1"/>
          </p:cNvSpPr>
          <p:nvPr>
            <p:ph type="body" sz="quarter" idx="18" hasCustomPrompt="1"/>
          </p:nvPr>
        </p:nvSpPr>
        <p:spPr bwMode="auto">
          <a:xfrm>
            <a:off x="5134112" y="5085184"/>
            <a:ext cx="2448272" cy="371475"/>
          </a:xfrm>
          <a:prstGeom prst="rect">
            <a:avLst/>
          </a:prstGeom>
          <a:noFill/>
          <a:ln>
            <a:noFill/>
          </a:ln>
          <a:extLst/>
        </p:spPr>
        <p:txBody>
          <a:bodyPr lIns="36000" rIns="90000">
            <a:normAutofit/>
          </a:bodyPr>
          <a:lstStyle>
            <a:lvl1pPr marL="0" indent="0">
              <a:buNone/>
              <a:defRPr sz="1600" baseline="0">
                <a:solidFill>
                  <a:schemeClr val="bg2"/>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smtClean="0">
                <a:ln>
                  <a:noFill/>
                </a:ln>
                <a:solidFill>
                  <a:srgbClr val="FFFFFF"/>
                </a:solidFill>
                <a:effectLst/>
                <a:uLnTx/>
                <a:uFillTx/>
              </a:rPr>
              <a:t>Date</a:t>
            </a:r>
          </a:p>
        </p:txBody>
      </p:sp>
      <p:sp>
        <p:nvSpPr>
          <p:cNvPr id="27"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pic>
        <p:nvPicPr>
          <p:cNvPr id="2050" name="Picture 2" descr="http://europa.eu/about-eu/basic-information/symbols/images/flag_yellow_low.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00392" y="6237312"/>
            <a:ext cx="722283" cy="49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238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244869690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260044170"/>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903288134"/>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019058874"/>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449640477"/>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3872692959"/>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1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89299028"/>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1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899056291"/>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4142975903"/>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333278442"/>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53486" y="144090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
        <p:nvSpPr>
          <p:cNvPr id="5"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pic>
        <p:nvPicPr>
          <p:cNvPr id="6" name="Picture 2" descr="http://europa.eu/about-eu/basic-information/symbols/images/flag_yellow_low.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00392" y="6237312"/>
            <a:ext cx="722283" cy="49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6982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48065" y="1124744"/>
            <a:ext cx="3744415" cy="2016224"/>
          </a:xfrm>
        </p:spPr>
        <p:txBody>
          <a:bodyPr lIns="0" tIns="0" rIns="0" bIns="0">
            <a:normAutofit/>
          </a:bodyPr>
          <a:lstStyle>
            <a:lvl1pPr algn="l">
              <a:lnSpc>
                <a:spcPts val="5866"/>
              </a:lnSpc>
              <a:defRPr sz="4400">
                <a:solidFill>
                  <a:schemeClr val="bg1"/>
                </a:solidFill>
                <a:latin typeface="Arial" pitchFamily="34" charset="0"/>
                <a:cs typeface="Arial" pitchFamily="34" charset="0"/>
              </a:defRPr>
            </a:lvl1pPr>
          </a:lstStyle>
          <a:p>
            <a:r>
              <a:rPr lang="nl-NL" dirty="0" err="1" smtClean="0"/>
              <a:t>Title</a:t>
            </a:r>
            <a:r>
              <a:rPr lang="nl-NL" dirty="0" smtClean="0"/>
              <a:t>-slide</a:t>
            </a:r>
            <a:br>
              <a:rPr lang="nl-NL" dirty="0" smtClean="0"/>
            </a:br>
            <a:r>
              <a:rPr lang="nl-NL" dirty="0" smtClean="0"/>
              <a:t>second line</a:t>
            </a:r>
            <a:br>
              <a:rPr lang="nl-NL" dirty="0" smtClean="0"/>
            </a:br>
            <a:r>
              <a:rPr lang="nl-NL" dirty="0" err="1" smtClean="0"/>
              <a:t>third</a:t>
            </a:r>
            <a:r>
              <a:rPr lang="nl-NL" dirty="0" smtClean="0"/>
              <a:t> line</a:t>
            </a:r>
            <a:endParaRPr lang="en-GB" dirty="0"/>
          </a:p>
        </p:txBody>
      </p:sp>
      <p:sp>
        <p:nvSpPr>
          <p:cNvPr id="3" name="Ondertitel 2"/>
          <p:cNvSpPr>
            <a:spLocks noGrp="1"/>
          </p:cNvSpPr>
          <p:nvPr>
            <p:ph type="subTitle" idx="1" hasCustomPrompt="1"/>
          </p:nvPr>
        </p:nvSpPr>
        <p:spPr>
          <a:xfrm>
            <a:off x="5148066" y="3861048"/>
            <a:ext cx="3737720" cy="622920"/>
          </a:xfrm>
        </p:spPr>
        <p:txBody>
          <a:bodyPr lIns="0" tIns="0" rIns="0" bIns="0">
            <a:normAutofit/>
          </a:bodyPr>
          <a:lstStyle>
            <a:lvl1pPr marL="0" indent="0" algn="l">
              <a:lnSpc>
                <a:spcPts val="3352"/>
              </a:lnSpc>
              <a:spcBef>
                <a:spcPts val="0"/>
              </a:spcBef>
              <a:buNone/>
              <a:defRPr sz="2500">
                <a:solidFill>
                  <a:srgbClr val="0095C4"/>
                </a:solidFill>
                <a:latin typeface="Arial" pitchFamily="34" charset="0"/>
                <a:cs typeface="Arial" pitchFamily="34" charset="0"/>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nl-NL" dirty="0" smtClean="0"/>
              <a:t>Author(s)</a:t>
            </a:r>
            <a:endParaRPr lang="en-GB" dirty="0"/>
          </a:p>
        </p:txBody>
      </p:sp>
      <p:sp>
        <p:nvSpPr>
          <p:cNvPr id="9" name="Tijdelijke aanduiding voor tekst 4"/>
          <p:cNvSpPr>
            <a:spLocks noGrp="1"/>
          </p:cNvSpPr>
          <p:nvPr>
            <p:ph type="body" sz="quarter" idx="18" hasCustomPrompt="1"/>
          </p:nvPr>
        </p:nvSpPr>
        <p:spPr bwMode="auto">
          <a:xfrm>
            <a:off x="5134113" y="5085186"/>
            <a:ext cx="2448272" cy="371475"/>
          </a:xfrm>
          <a:prstGeom prst="rect">
            <a:avLst/>
          </a:prstGeom>
          <a:noFill/>
          <a:ln>
            <a:noFill/>
          </a:ln>
          <a:extLst/>
        </p:spPr>
        <p:txBody>
          <a:bodyPr lIns="37709" rIns="94273">
            <a:normAutofit/>
          </a:bodyPr>
          <a:lstStyle>
            <a:lvl1pPr marL="0" indent="0">
              <a:buNone/>
              <a:defRPr sz="1600" baseline="0">
                <a:solidFill>
                  <a:schemeClr val="bg2"/>
                </a:solidFill>
                <a:latin typeface="Arial" pitchFamily="34" charset="0"/>
                <a:cs typeface="Arial" pitchFamily="34" charset="0"/>
              </a:defRPr>
            </a:lvl1pPr>
          </a:lstStyle>
          <a:p>
            <a:pPr marL="0" marR="0" lvl="0" indent="0" defTabSz="957816" eaLnBrk="1" fontAlgn="auto" latinLnBrk="0" hangingPunct="1">
              <a:lnSpc>
                <a:spcPct val="100000"/>
              </a:lnSpc>
              <a:spcBef>
                <a:spcPts val="0"/>
              </a:spcBef>
              <a:spcAft>
                <a:spcPts val="0"/>
              </a:spcAft>
              <a:buClrTx/>
              <a:buSzTx/>
              <a:buFontTx/>
              <a:buNone/>
              <a:tabLst/>
              <a:defRPr/>
            </a:pPr>
            <a:r>
              <a:rPr kumimoji="0" lang="nl-NL" sz="1900" b="0" i="0" u="none" strike="noStrike" kern="0" cap="none" spc="0" normalizeH="0" baseline="0" noProof="0" dirty="0" smtClean="0">
                <a:ln>
                  <a:noFill/>
                </a:ln>
                <a:solidFill>
                  <a:srgbClr val="FFFFFF"/>
                </a:solidFill>
                <a:effectLst/>
                <a:uLnTx/>
                <a:uFillTx/>
              </a:rPr>
              <a:t>Date</a:t>
            </a:r>
          </a:p>
        </p:txBody>
      </p:sp>
      <p:sp>
        <p:nvSpPr>
          <p:cNvPr id="27"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684154" rtl="0" eaLnBrk="1" fontAlgn="auto" latinLnBrk="0" hangingPunct="1">
              <a:lnSpc>
                <a:spcPct val="100000"/>
              </a:lnSpc>
              <a:spcBef>
                <a:spcPts val="0"/>
              </a:spcBef>
              <a:spcAft>
                <a:spcPts val="0"/>
              </a:spcAft>
              <a:buClrTx/>
              <a:buSzTx/>
              <a:buFontTx/>
              <a:buNone/>
              <a:tabLst/>
              <a:defRPr sz="10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1363459602"/>
      </p:ext>
    </p:extLst>
  </p:cSld>
  <p:clrMapOvr>
    <a:masterClrMapping/>
  </p:clrMapOvr>
  <p:transition spd="slow">
    <p:pull/>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53486" y="1440906"/>
            <a:ext cx="8229600" cy="4292350"/>
          </a:xfrm>
        </p:spPr>
        <p:txBody>
          <a:bodyPr lIns="0" tIns="0" rIns="0" bIns="0"/>
          <a:lstStyle>
            <a:lvl1pPr marL="377093" indent="-377093">
              <a:lnSpc>
                <a:spcPts val="3771"/>
              </a:lnSpc>
              <a:spcBef>
                <a:spcPts val="0"/>
              </a:spcBef>
              <a:buClr>
                <a:srgbClr val="0BB14E"/>
              </a:buClr>
              <a:defRPr sz="2900" baseline="0">
                <a:solidFill>
                  <a:schemeClr val="tx1"/>
                </a:solidFill>
              </a:defRPr>
            </a:lvl1pPr>
            <a:lvl2pPr marL="736274" marR="0" indent="-359181" algn="l" defTabSz="957816" rtl="0" eaLnBrk="1" fontAlgn="auto" latinLnBrk="0" hangingPunct="1">
              <a:lnSpc>
                <a:spcPts val="3771"/>
              </a:lnSpc>
              <a:spcBef>
                <a:spcPts val="0"/>
              </a:spcBef>
              <a:spcAft>
                <a:spcPts val="0"/>
              </a:spcAft>
              <a:buClr>
                <a:srgbClr val="000000"/>
              </a:buClr>
              <a:buSzTx/>
              <a:buFont typeface="Arial" pitchFamily="34" charset="0"/>
              <a:buChar char="-"/>
              <a:tabLst/>
              <a:defRPr lang="nl-NL" sz="22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4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
        <p:nvSpPr>
          <p:cNvPr id="5"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684154" rtl="0" eaLnBrk="1" fontAlgn="auto" latinLnBrk="0" hangingPunct="1">
              <a:lnSpc>
                <a:spcPct val="100000"/>
              </a:lnSpc>
              <a:spcBef>
                <a:spcPts val="0"/>
              </a:spcBef>
              <a:spcAft>
                <a:spcPts val="0"/>
              </a:spcAft>
              <a:buClrTx/>
              <a:buSzTx/>
              <a:buFontTx/>
              <a:buNone/>
              <a:tabLst/>
              <a:defRPr sz="10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346474032"/>
      </p:ext>
    </p:extLst>
  </p:cSld>
  <p:clrMapOvr>
    <a:masterClrMapping/>
  </p:clrMapOvr>
  <p:transition spd="slow">
    <p:pull/>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lleen tit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spTree>
    <p:extLst>
      <p:ext uri="{BB962C8B-B14F-4D97-AF65-F5344CB8AC3E}">
        <p14:creationId xmlns:p14="http://schemas.microsoft.com/office/powerpoint/2010/main" val="40270751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tekst 26"/>
          <p:cNvSpPr>
            <a:spLocks noGrp="1"/>
          </p:cNvSpPr>
          <p:nvPr>
            <p:ph type="body" sz="quarter" idx="20" hasCustomPrompt="1"/>
          </p:nvPr>
        </p:nvSpPr>
        <p:spPr>
          <a:xfrm>
            <a:off x="6227763" y="6309866"/>
            <a:ext cx="1873250" cy="35949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900">
                <a:latin typeface="Arial" pitchFamily="34" charset="0"/>
                <a:cs typeface="Arial" pitchFamily="34" charset="0"/>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100" b="1" i="0" u="none" strike="noStrike" kern="1200" baseline="30000" dirty="0" smtClean="0">
                <a:solidFill>
                  <a:schemeClr val="tx1"/>
                </a:solidFill>
                <a:latin typeface="+mn-lt"/>
                <a:ea typeface="+mn-ea"/>
                <a:cs typeface="+mn-cs"/>
              </a:rPr>
              <a:t>Ruimte voor externen om eigen logo te plaatsen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1" dirty="0"/>
          </a:p>
        </p:txBody>
      </p:sp>
      <p:pic>
        <p:nvPicPr>
          <p:cNvPr id="3" name="Picture 2" descr="http://europa.eu/about-eu/basic-information/symbols/images/flag_yellow_low.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00392" y="6237312"/>
            <a:ext cx="722283" cy="49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68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3_Titel en objec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53486" y="144090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pic>
        <p:nvPicPr>
          <p:cNvPr id="4" name="Picture 2" descr="http://europa.eu/about-eu/basic-information/symbols/images/flag_yellow_low.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00392" y="6237312"/>
            <a:ext cx="722283" cy="49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5049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7544" y="141277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Tree>
    <p:extLst>
      <p:ext uri="{BB962C8B-B14F-4D97-AF65-F5344CB8AC3E}">
        <p14:creationId xmlns:p14="http://schemas.microsoft.com/office/powerpoint/2010/main" val="15095582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7544" y="141277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Tree>
    <p:extLst>
      <p:ext uri="{BB962C8B-B14F-4D97-AF65-F5344CB8AC3E}">
        <p14:creationId xmlns:p14="http://schemas.microsoft.com/office/powerpoint/2010/main" val="22763220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7544" y="141277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Tree>
    <p:extLst>
      <p:ext uri="{BB962C8B-B14F-4D97-AF65-F5344CB8AC3E}">
        <p14:creationId xmlns:p14="http://schemas.microsoft.com/office/powerpoint/2010/main" val="375792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67544" y="1412776"/>
            <a:ext cx="8229600" cy="4292350"/>
          </a:xfrm>
        </p:spPr>
        <p:txBody>
          <a:bodyPr lIns="0" tIns="0" rIns="0" bIns="0"/>
          <a:lstStyle>
            <a:lvl1pPr marL="360000" indent="-360000">
              <a:lnSpc>
                <a:spcPts val="3600"/>
              </a:lnSpc>
              <a:spcBef>
                <a:spcPts val="0"/>
              </a:spcBef>
              <a:buClr>
                <a:srgbClr val="0BB14E"/>
              </a:buClr>
              <a:defRPr sz="2800" baseline="0">
                <a:solidFill>
                  <a:schemeClr val="tx1"/>
                </a:solidFill>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baseline="0" dirty="0" smtClean="0">
                <a:latin typeface="Arial" pitchFamily="34" charset="0"/>
              </a:defRPr>
            </a:lvl2pPr>
          </a:lstStyle>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a:p>
            <a:pPr lvl="1"/>
            <a:r>
              <a:rPr lang="nl-NL" dirty="0" err="1" smtClean="0"/>
              <a:t>text</a:t>
            </a:r>
            <a:r>
              <a:rPr lang="nl-NL" dirty="0" smtClean="0"/>
              <a:t>: 21 </a:t>
            </a:r>
            <a:r>
              <a:rPr lang="nl-NL" dirty="0" err="1" smtClean="0"/>
              <a:t>pt</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0"/>
            <a:r>
              <a:rPr lang="nl-NL" dirty="0" err="1" smtClean="0"/>
              <a:t>Text</a:t>
            </a:r>
            <a:r>
              <a:rPr lang="nl-NL" dirty="0" smtClean="0"/>
              <a:t>: 28 </a:t>
            </a:r>
            <a:r>
              <a:rPr lang="nl-NL" dirty="0" err="1" smtClean="0"/>
              <a:t>pt</a:t>
            </a:r>
            <a:r>
              <a:rPr lang="nl-NL" dirty="0" smtClean="0"/>
              <a:t> </a:t>
            </a:r>
            <a:r>
              <a:rPr lang="nl-NL" dirty="0" err="1" smtClean="0"/>
              <a:t>Arial</a:t>
            </a:r>
            <a:r>
              <a:rPr lang="nl-NL" dirty="0" smtClean="0"/>
              <a:t> </a:t>
            </a:r>
            <a:r>
              <a:rPr lang="nl-NL" dirty="0" err="1" smtClean="0"/>
              <a:t>regular</a:t>
            </a:r>
            <a:endParaRPr lang="nl-NL" dirty="0" smtClean="0"/>
          </a:p>
          <a:p>
            <a:pPr lvl="1"/>
            <a:r>
              <a:rPr lang="nl-NL" dirty="0" err="1" smtClean="0"/>
              <a:t>text</a:t>
            </a:r>
            <a:r>
              <a:rPr lang="nl-NL" dirty="0" smtClean="0"/>
              <a:t>: 21 </a:t>
            </a:r>
            <a:r>
              <a:rPr lang="nl-NL" dirty="0" err="1" smtClean="0"/>
              <a:t>pt</a:t>
            </a:r>
            <a:endParaRPr lang="nl-NL" dirty="0" smtClean="0"/>
          </a:p>
        </p:txBody>
      </p:sp>
      <p:sp>
        <p:nvSpPr>
          <p:cNvPr id="9" name="Titel 8"/>
          <p:cNvSpPr>
            <a:spLocks noGrp="1"/>
          </p:cNvSpPr>
          <p:nvPr>
            <p:ph type="title" hasCustomPrompt="1"/>
          </p:nvPr>
        </p:nvSpPr>
        <p:spPr>
          <a:xfrm>
            <a:off x="468000" y="360934"/>
            <a:ext cx="8229600" cy="634082"/>
          </a:xfrm>
        </p:spPr>
        <p:txBody>
          <a:bodyPr lIns="0" tIns="0" rIns="0" bIns="0" anchor="t" anchorCtr="0">
            <a:normAutofit/>
          </a:bodyPr>
          <a:lstStyle>
            <a:lvl1pPr algn="l">
              <a:defRPr sz="3200" baseline="0">
                <a:solidFill>
                  <a:schemeClr val="bg1"/>
                </a:solidFill>
              </a:defRPr>
            </a:lvl1pPr>
          </a:lstStyle>
          <a:p>
            <a:r>
              <a:rPr lang="nl-NL" dirty="0" err="1" smtClean="0"/>
              <a:t>Title</a:t>
            </a:r>
            <a:r>
              <a:rPr lang="nl-NL" dirty="0" smtClean="0"/>
              <a:t>: </a:t>
            </a:r>
            <a:r>
              <a:rPr lang="nl-NL" dirty="0" err="1" smtClean="0"/>
              <a:t>Arial</a:t>
            </a:r>
            <a:r>
              <a:rPr lang="nl-NL" dirty="0" smtClean="0"/>
              <a:t> 32 </a:t>
            </a:r>
            <a:r>
              <a:rPr lang="nl-NL" dirty="0" err="1" smtClean="0"/>
              <a:t>pt</a:t>
            </a:r>
            <a:endParaRPr lang="en-GB" dirty="0"/>
          </a:p>
        </p:txBody>
      </p:sp>
    </p:spTree>
    <p:extLst>
      <p:ext uri="{BB962C8B-B14F-4D97-AF65-F5344CB8AC3E}">
        <p14:creationId xmlns:p14="http://schemas.microsoft.com/office/powerpoint/2010/main" val="17929984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041CEE-95A7-4442-9CB9-5B913B31361B}" type="datetimeFigureOut">
              <a:rPr lang="en-GB" smtClean="0">
                <a:solidFill>
                  <a:prstClr val="black">
                    <a:tint val="75000"/>
                  </a:prstClr>
                </a:solidFill>
              </a:rPr>
              <a:pPr/>
              <a:t>02/06/2015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462182-3A15-47CB-ACCD-614BB33884FC}" type="slidenum">
              <a:rPr lang="en-GB" smtClean="0">
                <a:solidFill>
                  <a:prstClr val="black">
                    <a:tint val="75000"/>
                  </a:prstClr>
                </a:solidFill>
              </a:rPr>
              <a:pPr/>
              <a:t>‹nr.›</a:t>
            </a:fld>
            <a:endParaRPr lang="en-GB">
              <a:solidFill>
                <a:prstClr val="black">
                  <a:tint val="75000"/>
                </a:prstClr>
              </a:solidFill>
            </a:endParaRPr>
          </a:p>
        </p:txBody>
      </p:sp>
    </p:spTree>
    <p:extLst>
      <p:ext uri="{BB962C8B-B14F-4D97-AF65-F5344CB8AC3E}">
        <p14:creationId xmlns:p14="http://schemas.microsoft.com/office/powerpoint/2010/main" val="180864300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GB"/>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GB"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15D5-38A2-4E1D-A0F7-A53DC63F6AE6}" type="datetimeFigureOut">
              <a:rPr lang="en-GB" smtClean="0"/>
              <a:pPr/>
              <a:t>02/06/2015</a:t>
            </a:fld>
            <a:endParaRPr lang="en-GB"/>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CEF30-8EB7-4935-BEFE-2FF986846F07}" type="slidenum">
              <a:rPr lang="en-GB" smtClean="0"/>
              <a:pPr/>
              <a:t>‹nr.›</a:t>
            </a:fld>
            <a:endParaRPr lang="en-GB"/>
          </a:p>
        </p:txBody>
      </p:sp>
    </p:spTree>
    <p:extLst>
      <p:ext uri="{BB962C8B-B14F-4D97-AF65-F5344CB8AC3E}">
        <p14:creationId xmlns:p14="http://schemas.microsoft.com/office/powerpoint/2010/main" val="3845919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9" r:id="rId3"/>
    <p:sldLayoutId id="2147483665" r:id="rId4"/>
    <p:sldLayoutId id="2147483683" r:id="rId5"/>
    <p:sldLayoutId id="2147483684" r:id="rId6"/>
    <p:sldLayoutId id="2147483685" r:id="rId7"/>
    <p:sldLayoutId id="2147483686"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5782" tIns="47891" rIns="95782" bIns="47891"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5782" tIns="47891" rIns="95782" bIns="478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pPr defTabSz="957816"/>
            <a:fld id="{2A041CEE-95A7-4442-9CB9-5B913B31361B}" type="datetimeFigureOut">
              <a:rPr lang="en-GB" smtClean="0">
                <a:solidFill>
                  <a:prstClr val="black">
                    <a:tint val="75000"/>
                  </a:prstClr>
                </a:solidFill>
              </a:rPr>
              <a:pPr defTabSz="957816"/>
              <a:t>02/06/2015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pPr defTabSz="957816"/>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pPr defTabSz="957816"/>
            <a:fld id="{FC462182-3A15-47CB-ACCD-614BB33884FC}" type="slidenum">
              <a:rPr lang="en-GB" smtClean="0">
                <a:solidFill>
                  <a:prstClr val="black">
                    <a:tint val="75000"/>
                  </a:prstClr>
                </a:solidFill>
              </a:rPr>
              <a:pPr defTabSz="957816"/>
              <a:t>‹nr.›</a:t>
            </a:fld>
            <a:endParaRPr lang="en-GB">
              <a:solidFill>
                <a:prstClr val="black">
                  <a:tint val="75000"/>
                </a:prstClr>
              </a:solidFill>
            </a:endParaRPr>
          </a:p>
        </p:txBody>
      </p:sp>
    </p:spTree>
    <p:extLst>
      <p:ext uri="{BB962C8B-B14F-4D97-AF65-F5344CB8AC3E}">
        <p14:creationId xmlns:p14="http://schemas.microsoft.com/office/powerpoint/2010/main" val="32560414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ransition spd="slow">
    <p:pull/>
  </p:transition>
  <p:txStyles>
    <p:titleStyle>
      <a:lvl1pPr algn="ctr" defTabSz="957816" rtl="0" eaLnBrk="1" latinLnBrk="0" hangingPunct="1">
        <a:spcBef>
          <a:spcPct val="0"/>
        </a:spcBef>
        <a:buNone/>
        <a:defRPr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6.jpeg"/><Relationship Id="rId25"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25.jpe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jpeg"/><Relationship Id="rId23" Type="http://schemas.openxmlformats.org/officeDocument/2006/relationships/image" Target="../media/image32.jpeg"/><Relationship Id="rId10" Type="http://schemas.openxmlformats.org/officeDocument/2006/relationships/image" Target="../media/image19.png"/><Relationship Id="rId19" Type="http://schemas.openxmlformats.org/officeDocument/2006/relationships/image" Target="../media/image28.emf"/><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p:cNvSpPr>
            <a:spLocks noGrp="1"/>
          </p:cNvSpPr>
          <p:nvPr>
            <p:ph type="ctrTitle"/>
          </p:nvPr>
        </p:nvSpPr>
        <p:spPr>
          <a:xfrm>
            <a:off x="5148064" y="1916832"/>
            <a:ext cx="3995936" cy="1656184"/>
          </a:xfrm>
        </p:spPr>
        <p:txBody>
          <a:bodyPr>
            <a:normAutofit fontScale="90000"/>
          </a:bodyPr>
          <a:lstStyle/>
          <a:p>
            <a:r>
              <a:rPr lang="en-US" dirty="0" smtClean="0"/>
              <a:t>FUSIONS </a:t>
            </a:r>
            <a:br>
              <a:rPr lang="en-US" dirty="0" smtClean="0"/>
            </a:br>
            <a:r>
              <a:rPr lang="en-US" dirty="0" smtClean="0"/>
              <a:t>RPM Central -</a:t>
            </a:r>
            <a:r>
              <a:rPr lang="en-US" dirty="0" smtClean="0"/>
              <a:t>Ea</a:t>
            </a:r>
            <a:r>
              <a:rPr lang="en-US" dirty="0" smtClean="0"/>
              <a:t>st </a:t>
            </a:r>
            <a:r>
              <a:rPr lang="en-US" dirty="0" smtClean="0"/>
              <a:t>region</a:t>
            </a:r>
            <a:br>
              <a:rPr lang="en-US" dirty="0" smtClean="0"/>
            </a:br>
            <a:endParaRPr lang="en-GB" sz="3100" dirty="0"/>
          </a:p>
        </p:txBody>
      </p:sp>
      <p:sp>
        <p:nvSpPr>
          <p:cNvPr id="27" name="Ondertitel 26"/>
          <p:cNvSpPr>
            <a:spLocks noGrp="1"/>
          </p:cNvSpPr>
          <p:nvPr>
            <p:ph type="subTitle" idx="1"/>
          </p:nvPr>
        </p:nvSpPr>
        <p:spPr>
          <a:xfrm>
            <a:off x="5148064" y="5013176"/>
            <a:ext cx="3737721" cy="826368"/>
          </a:xfrm>
        </p:spPr>
        <p:txBody>
          <a:bodyPr>
            <a:normAutofit/>
          </a:bodyPr>
          <a:lstStyle/>
          <a:p>
            <a:r>
              <a:rPr lang="nl-NL" dirty="0" smtClean="0">
                <a:solidFill>
                  <a:srgbClr val="00B0F0"/>
                </a:solidFill>
              </a:rPr>
              <a:t>Toine Timmermans</a:t>
            </a:r>
          </a:p>
        </p:txBody>
      </p:sp>
      <p:sp>
        <p:nvSpPr>
          <p:cNvPr id="28" name="Tijdelijke aanduiding voor tekst 27"/>
          <p:cNvSpPr>
            <a:spLocks noGrp="1"/>
          </p:cNvSpPr>
          <p:nvPr>
            <p:ph type="body" sz="quarter" idx="18"/>
          </p:nvPr>
        </p:nvSpPr>
        <p:spPr>
          <a:xfrm>
            <a:off x="5148064" y="5445224"/>
            <a:ext cx="3038288" cy="360040"/>
          </a:xfrm>
        </p:spPr>
        <p:txBody>
          <a:bodyPr>
            <a:normAutofit/>
          </a:bodyPr>
          <a:lstStyle/>
          <a:p>
            <a:r>
              <a:rPr lang="en-GB" dirty="0" smtClean="0">
                <a:solidFill>
                  <a:srgbClr val="00B0F0"/>
                </a:solidFill>
              </a:rPr>
              <a:t>Budapest</a:t>
            </a:r>
            <a:r>
              <a:rPr lang="en-GB" dirty="0" smtClean="0">
                <a:solidFill>
                  <a:srgbClr val="00B0F0"/>
                </a:solidFill>
              </a:rPr>
              <a:t>, </a:t>
            </a:r>
            <a:r>
              <a:rPr lang="en-GB" dirty="0" smtClean="0">
                <a:solidFill>
                  <a:srgbClr val="00B0F0"/>
                </a:solidFill>
              </a:rPr>
              <a:t>3 June</a:t>
            </a:r>
            <a:r>
              <a:rPr lang="en-GB" dirty="0" smtClean="0">
                <a:solidFill>
                  <a:srgbClr val="00B0F0"/>
                </a:solidFill>
              </a:rPr>
              <a:t> </a:t>
            </a:r>
            <a:r>
              <a:rPr lang="en-GB" dirty="0" smtClean="0">
                <a:solidFill>
                  <a:srgbClr val="00B0F0"/>
                </a:solidFill>
              </a:rPr>
              <a:t>2015</a:t>
            </a:r>
            <a:endParaRPr lang="en-GB" dirty="0">
              <a:solidFill>
                <a:srgbClr val="00B0F0"/>
              </a:solidFill>
            </a:endParaRPr>
          </a:p>
        </p:txBody>
      </p:sp>
    </p:spTree>
    <p:extLst>
      <p:ext uri="{BB962C8B-B14F-4D97-AF65-F5344CB8AC3E}">
        <p14:creationId xmlns:p14="http://schemas.microsoft.com/office/powerpoint/2010/main" val="318601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r>
              <a:rPr lang="en-GB" dirty="0" smtClean="0"/>
              <a:t>WP1: Reliable Data &amp; information sources </a:t>
            </a:r>
            <a:endParaRPr lang="en-GB" dirty="0"/>
          </a:p>
        </p:txBody>
      </p:sp>
      <p:sp>
        <p:nvSpPr>
          <p:cNvPr id="5" name="Platshållare för innehåll 4"/>
          <p:cNvSpPr txBox="1">
            <a:spLocks/>
          </p:cNvSpPr>
          <p:nvPr/>
        </p:nvSpPr>
        <p:spPr>
          <a:xfrm>
            <a:off x="467544" y="1556792"/>
            <a:ext cx="4320480" cy="4292350"/>
          </a:xfrm>
          <a:prstGeom prst="rect">
            <a:avLst/>
          </a:prstGeom>
        </p:spPr>
        <p:txBody>
          <a:bodyPr vert="horz" lIns="0" tIns="0" rIns="0" bIns="0" rtlCol="0">
            <a:noAutofit/>
          </a:bodyPr>
          <a:lstStyle>
            <a:lvl1pPr marL="360000" indent="-360000" algn="l" defTabSz="914400" rtl="0" eaLnBrk="1" latinLnBrk="0" hangingPunct="1">
              <a:lnSpc>
                <a:spcPts val="3600"/>
              </a:lnSpc>
              <a:spcBef>
                <a:spcPts val="0"/>
              </a:spcBef>
              <a:buClr>
                <a:srgbClr val="0BB14E"/>
              </a:buClr>
              <a:buFont typeface="Arial" pitchFamily="34" charset="0"/>
              <a:buChar char="•"/>
              <a:defRPr sz="2800" kern="1200" baseline="0">
                <a:solidFill>
                  <a:schemeClr val="tx1"/>
                </a:solidFill>
                <a:latin typeface="+mn-lt"/>
                <a:ea typeface="+mn-ea"/>
                <a:cs typeface="+mn-cs"/>
              </a:defRPr>
            </a:lvl1pPr>
            <a:lvl2pPr marL="702900" marR="0" indent="-342900" algn="l" defTabSz="914400" rtl="0" eaLnBrk="1" fontAlgn="auto" latinLnBrk="0" hangingPunct="1">
              <a:lnSpc>
                <a:spcPts val="3600"/>
              </a:lnSpc>
              <a:spcBef>
                <a:spcPts val="0"/>
              </a:spcBef>
              <a:spcAft>
                <a:spcPts val="0"/>
              </a:spcAft>
              <a:buClr>
                <a:srgbClr val="000000"/>
              </a:buClr>
              <a:buSzTx/>
              <a:buFont typeface="Arial" pitchFamily="34" charset="0"/>
              <a:buChar char="-"/>
              <a:tabLst/>
              <a:defRPr lang="nl-NL" sz="2100" kern="1200" baseline="0" dirty="0" smtClean="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1600" dirty="0" smtClean="0"/>
              <a:t>Standard approach on system boundaries and a definition of food waste</a:t>
            </a:r>
          </a:p>
          <a:p>
            <a:pPr>
              <a:lnSpc>
                <a:spcPct val="100000"/>
              </a:lnSpc>
            </a:pPr>
            <a:endParaRPr lang="en-US" sz="1600" dirty="0" smtClean="0"/>
          </a:p>
          <a:p>
            <a:pPr>
              <a:lnSpc>
                <a:spcPct val="100000"/>
              </a:lnSpc>
            </a:pPr>
            <a:r>
              <a:rPr lang="en-US" sz="1600" dirty="0" smtClean="0"/>
              <a:t>Developing </a:t>
            </a:r>
            <a:r>
              <a:rPr lang="en-GB" sz="1600" dirty="0" smtClean="0"/>
              <a:t>standardised</a:t>
            </a:r>
            <a:r>
              <a:rPr lang="en-US" sz="1600" dirty="0" smtClean="0"/>
              <a:t> reporting methodologies</a:t>
            </a:r>
          </a:p>
          <a:p>
            <a:pPr>
              <a:lnSpc>
                <a:spcPct val="100000"/>
              </a:lnSpc>
            </a:pPr>
            <a:endParaRPr lang="en-US" sz="1600" dirty="0" smtClean="0"/>
          </a:p>
          <a:p>
            <a:pPr>
              <a:lnSpc>
                <a:spcPct val="100000"/>
              </a:lnSpc>
            </a:pPr>
            <a:r>
              <a:rPr lang="en-US" sz="1600" dirty="0" smtClean="0"/>
              <a:t>Mapping existing trends in relation to food waste prevention and reduction, relevant to social innovation in the food chain, </a:t>
            </a:r>
          </a:p>
          <a:p>
            <a:pPr>
              <a:lnSpc>
                <a:spcPct val="100000"/>
              </a:lnSpc>
            </a:pPr>
            <a:endParaRPr lang="en-US" sz="1600" dirty="0"/>
          </a:p>
          <a:p>
            <a:pPr>
              <a:lnSpc>
                <a:spcPct val="100000"/>
              </a:lnSpc>
            </a:pPr>
            <a:r>
              <a:rPr lang="en-US" sz="1600" dirty="0" smtClean="0"/>
              <a:t>Developing criteria for the assessment of socio-economic &amp; environmental impacts of food waste and providing baseline estimates</a:t>
            </a:r>
          </a:p>
          <a:p>
            <a:pPr>
              <a:lnSpc>
                <a:spcPct val="100000"/>
              </a:lnSpc>
            </a:pPr>
            <a:endParaRPr lang="en-US" sz="1600" dirty="0" smtClean="0"/>
          </a:p>
          <a:p>
            <a:pPr>
              <a:lnSpc>
                <a:spcPct val="100000"/>
              </a:lnSpc>
            </a:pPr>
            <a:r>
              <a:rPr lang="en-US" sz="1600" dirty="0" smtClean="0"/>
              <a:t>Establishing a Food Waste Quantification Manual</a:t>
            </a:r>
            <a:endParaRPr lang="sv-SE" sz="1600" dirty="0"/>
          </a:p>
        </p:txBody>
      </p:sp>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6069" r="6069"/>
          <a:stretch/>
        </p:blipFill>
        <p:spPr>
          <a:xfrm>
            <a:off x="5014656" y="1412776"/>
            <a:ext cx="4154618" cy="3546394"/>
          </a:xfrm>
          <a:prstGeom prst="rect">
            <a:avLst/>
          </a:prstGeom>
        </p:spPr>
      </p:pic>
    </p:spTree>
    <p:extLst>
      <p:ext uri="{BB962C8B-B14F-4D97-AF65-F5344CB8AC3E}">
        <p14:creationId xmlns:p14="http://schemas.microsoft.com/office/powerpoint/2010/main" val="4255430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p:txBody>
          <a:bodyPr/>
          <a:lstStyle/>
          <a:p>
            <a:endParaRPr lang="en-GB" dirty="0"/>
          </a:p>
        </p:txBody>
      </p:sp>
      <p:pic>
        <p:nvPicPr>
          <p:cNvPr id="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89608"/>
            <a:ext cx="8250219" cy="579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Titel 3"/>
          <p:cNvSpPr>
            <a:spLocks noGrp="1"/>
          </p:cNvSpPr>
          <p:nvPr>
            <p:ph type="title"/>
          </p:nvPr>
        </p:nvSpPr>
        <p:spPr>
          <a:xfrm>
            <a:off x="468000" y="360934"/>
            <a:ext cx="8229600" cy="634082"/>
          </a:xfrm>
        </p:spPr>
        <p:txBody>
          <a:bodyPr>
            <a:normAutofit/>
          </a:bodyPr>
          <a:lstStyle/>
          <a:p>
            <a:r>
              <a:rPr lang="en-GB" sz="3000" dirty="0" smtClean="0">
                <a:solidFill>
                  <a:schemeClr val="bg2"/>
                </a:solidFill>
              </a:rPr>
              <a:t>WP1: FUSIONS Technical Framework</a:t>
            </a:r>
            <a:endParaRPr lang="en-GB" sz="3000" dirty="0">
              <a:solidFill>
                <a:schemeClr val="bg2"/>
              </a:solidFill>
            </a:endParaRPr>
          </a:p>
        </p:txBody>
      </p:sp>
    </p:spTree>
    <p:extLst>
      <p:ext uri="{BB962C8B-B14F-4D97-AF65-F5344CB8AC3E}">
        <p14:creationId xmlns:p14="http://schemas.microsoft.com/office/powerpoint/2010/main" val="4135165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48880"/>
            <a:ext cx="8229600" cy="3356246"/>
          </a:xfrm>
        </p:spPr>
        <p:txBody>
          <a:bodyPr/>
          <a:lstStyle/>
          <a:p>
            <a:pPr marL="0" indent="0">
              <a:buNone/>
            </a:pPr>
            <a:r>
              <a:rPr lang="sv-SE" dirty="0"/>
              <a:t>What have we done and </a:t>
            </a:r>
            <a:r>
              <a:rPr lang="sv-SE" dirty="0" smtClean="0"/>
              <a:t>how</a:t>
            </a:r>
          </a:p>
          <a:p>
            <a:r>
              <a:rPr lang="sv-SE" dirty="0" smtClean="0"/>
              <a:t>Collecting data</a:t>
            </a:r>
          </a:p>
          <a:p>
            <a:r>
              <a:rPr lang="sv-SE" dirty="0" err="1" smtClean="0"/>
              <a:t>Up-scaling</a:t>
            </a:r>
            <a:endParaRPr lang="sv-SE" dirty="0"/>
          </a:p>
        </p:txBody>
      </p:sp>
      <p:sp>
        <p:nvSpPr>
          <p:cNvPr id="2" name="Title 1"/>
          <p:cNvSpPr>
            <a:spLocks noGrp="1"/>
          </p:cNvSpPr>
          <p:nvPr>
            <p:ph type="title"/>
          </p:nvPr>
        </p:nvSpPr>
        <p:spPr/>
        <p:txBody>
          <a:bodyPr/>
          <a:lstStyle/>
          <a:p>
            <a:r>
              <a:rPr lang="sv-SE" dirty="0" smtClean="0"/>
              <a:t>Update Food waste statistics EU28</a:t>
            </a:r>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772816"/>
            <a:ext cx="20383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73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p:txBody>
          <a:bodyPr/>
          <a:lstStyle/>
          <a:p>
            <a:endParaRPr lang="en-GB"/>
          </a:p>
        </p:txBody>
      </p:sp>
      <p:sp>
        <p:nvSpPr>
          <p:cNvPr id="2" name="Title 1"/>
          <p:cNvSpPr>
            <a:spLocks noGrp="1"/>
          </p:cNvSpPr>
          <p:nvPr>
            <p:ph type="title"/>
          </p:nvPr>
        </p:nvSpPr>
        <p:spPr/>
        <p:txBody>
          <a:bodyPr>
            <a:normAutofit/>
          </a:bodyPr>
          <a:lstStyle/>
          <a:p>
            <a:r>
              <a:rPr lang="sv-SE" dirty="0" smtClean="0"/>
              <a:t>Data provided</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277938"/>
            <a:ext cx="8809037"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306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What</a:t>
            </a:r>
            <a:r>
              <a:rPr lang="sv-SE" dirty="0" smtClean="0"/>
              <a:t> </a:t>
            </a:r>
            <a:r>
              <a:rPr lang="sv-SE" dirty="0" err="1" smtClean="0"/>
              <a:t>did</a:t>
            </a:r>
            <a:r>
              <a:rPr lang="sv-SE" dirty="0" smtClean="0"/>
              <a:t> </a:t>
            </a:r>
            <a:r>
              <a:rPr lang="sv-SE" dirty="0" err="1" smtClean="0"/>
              <a:t>we</a:t>
            </a:r>
            <a:r>
              <a:rPr lang="sv-SE" dirty="0" smtClean="0"/>
              <a:t> get…</a:t>
            </a:r>
            <a:endParaRPr lang="sv-SE"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340768"/>
            <a:ext cx="5184576" cy="4320480"/>
          </a:xfrm>
          <a:prstGeom prst="rect">
            <a:avLst/>
          </a:prstGeom>
          <a:noFill/>
        </p:spPr>
      </p:pic>
    </p:spTree>
    <p:extLst>
      <p:ext uri="{BB962C8B-B14F-4D97-AF65-F5344CB8AC3E}">
        <p14:creationId xmlns:p14="http://schemas.microsoft.com/office/powerpoint/2010/main" val="718476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WP2: FUSIONS Platform Members</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0979"/>
            <a:ext cx="9144000" cy="56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europa.eu/about-eu/basic-information/symbols/images/flag_yellow_lo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6345641"/>
            <a:ext cx="722283" cy="49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552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egnaposto contenuto 1"/>
          <p:cNvGraphicFramePr>
            <a:graphicFrameLocks noGrp="1"/>
          </p:cNvGraphicFramePr>
          <p:nvPr>
            <p:ph idx="1"/>
            <p:extLst>
              <p:ext uri="{D42A27DB-BD31-4B8C-83A1-F6EECF244321}">
                <p14:modId xmlns:p14="http://schemas.microsoft.com/office/powerpoint/2010/main" val="2403405003"/>
              </p:ext>
            </p:extLst>
          </p:nvPr>
        </p:nvGraphicFramePr>
        <p:xfrm>
          <a:off x="453486" y="1440906"/>
          <a:ext cx="8229600" cy="429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p:cNvSpPr>
            <a:spLocks noGrp="1"/>
          </p:cNvSpPr>
          <p:nvPr>
            <p:ph type="title"/>
          </p:nvPr>
        </p:nvSpPr>
        <p:spPr/>
        <p:txBody>
          <a:bodyPr/>
          <a:lstStyle/>
          <a:p>
            <a:r>
              <a:rPr lang="en-GB" dirty="0" smtClean="0"/>
              <a:t>WP3 – General Objectives</a:t>
            </a:r>
            <a:endParaRPr lang="en-GB" dirty="0"/>
          </a:p>
        </p:txBody>
      </p:sp>
    </p:spTree>
    <p:extLst>
      <p:ext uri="{BB962C8B-B14F-4D97-AF65-F5344CB8AC3E}">
        <p14:creationId xmlns:p14="http://schemas.microsoft.com/office/powerpoint/2010/main" val="270009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3486" y="1340768"/>
            <a:ext cx="8229600" cy="4680520"/>
          </a:xfrm>
        </p:spPr>
        <p:txBody>
          <a:bodyPr>
            <a:normAutofit/>
          </a:bodyPr>
          <a:lstStyle/>
          <a:p>
            <a:r>
              <a:rPr lang="en-GB" sz="2400" dirty="0" smtClean="0"/>
              <a:t>An extensive </a:t>
            </a:r>
            <a:r>
              <a:rPr lang="en-GB" sz="2400" b="1" dirty="0" smtClean="0"/>
              <a:t>literature review</a:t>
            </a:r>
            <a:r>
              <a:rPr lang="en-GB" sz="2400" dirty="0" smtClean="0"/>
              <a:t> has been conducted on legislation and policy driving food waste generation and reduction</a:t>
            </a:r>
          </a:p>
          <a:p>
            <a:r>
              <a:rPr lang="en-GB" sz="2400" dirty="0" smtClean="0"/>
              <a:t>A </a:t>
            </a:r>
            <a:r>
              <a:rPr lang="en-GB" sz="2400" b="1" dirty="0" smtClean="0"/>
              <a:t>database of relevant European and national legislation and policy documents </a:t>
            </a:r>
            <a:r>
              <a:rPr lang="en-GB" sz="2400" dirty="0" smtClean="0"/>
              <a:t>was created </a:t>
            </a:r>
          </a:p>
          <a:p>
            <a:r>
              <a:rPr lang="en-GB" sz="2400" b="1" dirty="0" smtClean="0"/>
              <a:t>Methodological review </a:t>
            </a:r>
            <a:r>
              <a:rPr lang="en-GB" sz="2400" dirty="0" smtClean="0"/>
              <a:t>of </a:t>
            </a:r>
            <a:r>
              <a:rPr lang="en-GB" sz="2400" dirty="0"/>
              <a:t>selected EU Member States </a:t>
            </a:r>
            <a:r>
              <a:rPr lang="en-GB" sz="2400" dirty="0" smtClean="0"/>
              <a:t>legislation </a:t>
            </a:r>
            <a:r>
              <a:rPr lang="en-GB" sz="2400" dirty="0"/>
              <a:t>and policies addressing food waste</a:t>
            </a:r>
            <a:endParaRPr lang="nl-NL" sz="2400" dirty="0"/>
          </a:p>
          <a:p>
            <a:r>
              <a:rPr lang="nl-NL" sz="2400" b="1" dirty="0" err="1" smtClean="0"/>
              <a:t>Quantitative</a:t>
            </a:r>
            <a:r>
              <a:rPr lang="nl-NL" sz="2400" b="1" dirty="0" smtClean="0"/>
              <a:t> Scenario Analysis </a:t>
            </a:r>
            <a:r>
              <a:rPr lang="nl-NL" sz="2400" dirty="0"/>
              <a:t>(</a:t>
            </a:r>
            <a:r>
              <a:rPr lang="nl-NL" sz="2400" dirty="0" smtClean="0"/>
              <a:t>in </a:t>
            </a:r>
            <a:r>
              <a:rPr lang="nl-NL" sz="2400" dirty="0" err="1" smtClean="0"/>
              <a:t>preparation</a:t>
            </a:r>
            <a:r>
              <a:rPr lang="nl-NL" sz="2400" dirty="0" smtClean="0"/>
              <a:t>)</a:t>
            </a:r>
            <a:endParaRPr lang="en-GB" sz="2400" dirty="0" smtClean="0"/>
          </a:p>
          <a:p>
            <a:endParaRPr lang="en-GB" sz="2400" dirty="0" smtClean="0"/>
          </a:p>
          <a:p>
            <a:pPr marL="0" indent="0">
              <a:buNone/>
            </a:pPr>
            <a:endParaRPr lang="en-GB" sz="2400" dirty="0" smtClean="0"/>
          </a:p>
          <a:p>
            <a:endParaRPr lang="en-GB" sz="1600" dirty="0" smtClean="0"/>
          </a:p>
          <a:p>
            <a:endParaRPr lang="en-GB" sz="1600" dirty="0"/>
          </a:p>
        </p:txBody>
      </p:sp>
      <p:sp>
        <p:nvSpPr>
          <p:cNvPr id="4" name="Titel 3"/>
          <p:cNvSpPr>
            <a:spLocks noGrp="1"/>
          </p:cNvSpPr>
          <p:nvPr>
            <p:ph type="title"/>
          </p:nvPr>
        </p:nvSpPr>
        <p:spPr/>
        <p:txBody>
          <a:bodyPr/>
          <a:lstStyle/>
          <a:p>
            <a:r>
              <a:rPr lang="en-GB" dirty="0" smtClean="0"/>
              <a:t>WP3: ENABLE - Policy</a:t>
            </a:r>
            <a:endParaRPr lang="en-GB" dirty="0"/>
          </a:p>
        </p:txBody>
      </p:sp>
    </p:spTree>
    <p:extLst>
      <p:ext uri="{BB962C8B-B14F-4D97-AF65-F5344CB8AC3E}">
        <p14:creationId xmlns:p14="http://schemas.microsoft.com/office/powerpoint/2010/main" val="844394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3486" y="1340768"/>
            <a:ext cx="8229600" cy="4680520"/>
          </a:xfrm>
        </p:spPr>
        <p:txBody>
          <a:bodyPr>
            <a:normAutofit/>
          </a:bodyPr>
          <a:lstStyle/>
          <a:p>
            <a:r>
              <a:rPr lang="en-GB" sz="2400" dirty="0" err="1" smtClean="0"/>
              <a:t>i</a:t>
            </a:r>
            <a:r>
              <a:rPr lang="en-GB" sz="2400" dirty="0"/>
              <a:t>) the methodology, </a:t>
            </a:r>
            <a:r>
              <a:rPr lang="en-GB" sz="2400" dirty="0" smtClean="0"/>
              <a:t>the </a:t>
            </a:r>
            <a:r>
              <a:rPr lang="en-GB" sz="2400" dirty="0"/>
              <a:t>overview matrix and the classification; </a:t>
            </a:r>
            <a:endParaRPr lang="en-GB" sz="2400" dirty="0" smtClean="0"/>
          </a:p>
          <a:p>
            <a:r>
              <a:rPr lang="en-GB" sz="2400" dirty="0" smtClean="0"/>
              <a:t>ii</a:t>
            </a:r>
            <a:r>
              <a:rPr lang="en-GB" sz="2400" dirty="0"/>
              <a:t>) the country reports </a:t>
            </a:r>
            <a:r>
              <a:rPr lang="en-GB" sz="2400" dirty="0" smtClean="0"/>
              <a:t>concept </a:t>
            </a:r>
            <a:r>
              <a:rPr lang="en-GB" sz="2400" dirty="0"/>
              <a:t>version, open for input by MS or other organisations to improve/add </a:t>
            </a:r>
            <a:r>
              <a:rPr lang="en-GB" sz="2400" dirty="0" smtClean="0"/>
              <a:t>information</a:t>
            </a:r>
          </a:p>
          <a:p>
            <a:pPr marL="0" indent="0">
              <a:buNone/>
            </a:pPr>
            <a:endParaRPr lang="en-GB" sz="2400" dirty="0" smtClean="0"/>
          </a:p>
          <a:p>
            <a:endParaRPr lang="en-GB" sz="1600" dirty="0" smtClean="0"/>
          </a:p>
          <a:p>
            <a:endParaRPr lang="en-GB" sz="1600" dirty="0"/>
          </a:p>
        </p:txBody>
      </p:sp>
      <p:sp>
        <p:nvSpPr>
          <p:cNvPr id="4" name="Titel 3"/>
          <p:cNvSpPr>
            <a:spLocks noGrp="1"/>
          </p:cNvSpPr>
          <p:nvPr>
            <p:ph type="title"/>
          </p:nvPr>
        </p:nvSpPr>
        <p:spPr>
          <a:xfrm>
            <a:off x="467544" y="260648"/>
            <a:ext cx="8229600" cy="634082"/>
          </a:xfrm>
        </p:spPr>
        <p:txBody>
          <a:bodyPr>
            <a:normAutofit fontScale="90000"/>
          </a:bodyPr>
          <a:lstStyle/>
          <a:p>
            <a:r>
              <a:rPr lang="en-GB" dirty="0"/>
              <a:t>Methodological review of </a:t>
            </a:r>
            <a:r>
              <a:rPr lang="en-GB" dirty="0" smtClean="0"/>
              <a:t>legislation </a:t>
            </a:r>
            <a:r>
              <a:rPr lang="en-GB" dirty="0"/>
              <a:t>and policies addressing food waste</a:t>
            </a:r>
          </a:p>
        </p:txBody>
      </p:sp>
      <p:graphicFrame>
        <p:nvGraphicFramePr>
          <p:cNvPr id="2" name="Tabel 1"/>
          <p:cNvGraphicFramePr>
            <a:graphicFrameLocks noGrp="1"/>
          </p:cNvGraphicFramePr>
          <p:nvPr>
            <p:extLst>
              <p:ext uri="{D42A27DB-BD31-4B8C-83A1-F6EECF244321}">
                <p14:modId xmlns:p14="http://schemas.microsoft.com/office/powerpoint/2010/main" val="3666426727"/>
              </p:ext>
            </p:extLst>
          </p:nvPr>
        </p:nvGraphicFramePr>
        <p:xfrm>
          <a:off x="683568" y="3212976"/>
          <a:ext cx="8229600" cy="2588752"/>
        </p:xfrm>
        <a:graphic>
          <a:graphicData uri="http://schemas.openxmlformats.org/drawingml/2006/table">
            <a:tbl>
              <a:tblPr firstRow="1" firstCol="1" bandRow="1">
                <a:tableStyleId>{5C22544A-7EE6-4342-B048-85BDC9FD1C3A}</a:tableStyleId>
              </a:tblPr>
              <a:tblGrid>
                <a:gridCol w="1106925"/>
                <a:gridCol w="819840"/>
                <a:gridCol w="900405"/>
                <a:gridCol w="900405"/>
                <a:gridCol w="900405"/>
                <a:gridCol w="900405"/>
                <a:gridCol w="806223"/>
                <a:gridCol w="994587"/>
                <a:gridCol w="900405"/>
              </a:tblGrid>
              <a:tr h="442452">
                <a:tc>
                  <a:txBody>
                    <a:bodyPr/>
                    <a:lstStyle/>
                    <a:p>
                      <a:pPr algn="ctr">
                        <a:lnSpc>
                          <a:spcPts val="1300"/>
                        </a:lnSpc>
                        <a:spcAft>
                          <a:spcPts val="0"/>
                        </a:spcAft>
                      </a:pPr>
                      <a:r>
                        <a:rPr lang="en-GB" sz="700" dirty="0">
                          <a:effectLst/>
                        </a:rPr>
                        <a:t>Country</a:t>
                      </a:r>
                      <a:endParaRPr lang="en-GB" sz="1100" dirty="0">
                        <a:effectLst/>
                        <a:latin typeface="Verdana"/>
                        <a:ea typeface="Calibri"/>
                        <a:cs typeface="Times New Roman"/>
                      </a:endParaRPr>
                    </a:p>
                  </a:txBody>
                  <a:tcPr marL="61263" marR="61263" marT="0" marB="0"/>
                </a:tc>
                <a:tc>
                  <a:txBody>
                    <a:bodyPr/>
                    <a:lstStyle/>
                    <a:p>
                      <a:pPr algn="ctr">
                        <a:lnSpc>
                          <a:spcPts val="1300"/>
                        </a:lnSpc>
                        <a:spcAft>
                          <a:spcPts val="0"/>
                        </a:spcAft>
                      </a:pPr>
                      <a:r>
                        <a:rPr lang="en-GB" sz="700" dirty="0">
                          <a:effectLst/>
                        </a:rPr>
                        <a:t>National plan (A1)</a:t>
                      </a:r>
                      <a:endParaRPr lang="en-GB" sz="1100" dirty="0">
                        <a:effectLst/>
                        <a:latin typeface="Verdana"/>
                        <a:ea typeface="Calibri"/>
                        <a:cs typeface="Times New Roman"/>
                      </a:endParaRPr>
                    </a:p>
                  </a:txBody>
                  <a:tcPr marL="61263" marR="61263" marT="0" marB="0"/>
                </a:tc>
                <a:tc>
                  <a:txBody>
                    <a:bodyPr/>
                    <a:lstStyle/>
                    <a:p>
                      <a:pPr algn="ctr">
                        <a:lnSpc>
                          <a:spcPts val="1300"/>
                        </a:lnSpc>
                        <a:spcAft>
                          <a:spcPts val="0"/>
                        </a:spcAft>
                      </a:pPr>
                      <a:r>
                        <a:rPr lang="en-GB" sz="700">
                          <a:effectLst/>
                        </a:rPr>
                        <a:t>Targets (A2) </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700">
                          <a:effectLst/>
                        </a:rPr>
                        <a:t>Market-based instruments (B)</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700">
                          <a:effectLst/>
                        </a:rPr>
                        <a:t>Regulatory schemes (C)</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700">
                          <a:effectLst/>
                        </a:rPr>
                        <a:t>Voluntary agreements (D)</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700">
                          <a:effectLst/>
                        </a:rPr>
                        <a:t>Technical reports (E)</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700">
                          <a:effectLst/>
                        </a:rPr>
                        <a:t>Communication and Campaigns (F)</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700">
                          <a:effectLst/>
                        </a:rPr>
                        <a:t>Project and other measures (G)</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Austria</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Y</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o</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Denmark</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Y</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Finland</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Y</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France </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Y</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Germany</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N</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Greece</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Y</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o</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Hungary</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N</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o</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o</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Italy</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N</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Ireland</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Y</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o</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The Netherlands</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Y</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Norway</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N</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o</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Spain</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Y</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r>
              <a:tr h="147484">
                <a:tc>
                  <a:txBody>
                    <a:bodyPr/>
                    <a:lstStyle/>
                    <a:p>
                      <a:pPr>
                        <a:lnSpc>
                          <a:spcPts val="1300"/>
                        </a:lnSpc>
                        <a:spcAft>
                          <a:spcPts val="0"/>
                        </a:spcAft>
                      </a:pPr>
                      <a:r>
                        <a:rPr lang="en-GB" sz="800">
                          <a:effectLst/>
                        </a:rPr>
                        <a:t>Sweden</a:t>
                      </a:r>
                      <a:endParaRPr lang="en-GB" sz="1100">
                        <a:effectLst/>
                        <a:latin typeface="Verdana"/>
                        <a:ea typeface="Calibri"/>
                        <a:cs typeface="Times New Roman"/>
                      </a:endParaRPr>
                    </a:p>
                  </a:txBody>
                  <a:tcPr marL="61263" marR="61263" marT="0" marB="0" anchor="ctr"/>
                </a:tc>
                <a:tc>
                  <a:txBody>
                    <a:bodyPr/>
                    <a:lstStyle/>
                    <a:p>
                      <a:pPr algn="ctr">
                        <a:lnSpc>
                          <a:spcPts val="1300"/>
                        </a:lnSpc>
                        <a:spcAft>
                          <a:spcPts val="0"/>
                        </a:spcAft>
                      </a:pPr>
                      <a:r>
                        <a:rPr lang="nl-NL"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Y</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o</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o</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a:effectLst/>
                        </a:rPr>
                        <a:t>●</a:t>
                      </a:r>
                      <a:endParaRPr lang="en-GB" sz="1100">
                        <a:effectLst/>
                        <a:latin typeface="Verdana"/>
                        <a:ea typeface="Calibri"/>
                        <a:cs typeface="Times New Roman"/>
                      </a:endParaRPr>
                    </a:p>
                  </a:txBody>
                  <a:tcPr marL="61263" marR="61263" marT="0" marB="0"/>
                </a:tc>
                <a:tc>
                  <a:txBody>
                    <a:bodyPr/>
                    <a:lstStyle/>
                    <a:p>
                      <a:pPr algn="ctr">
                        <a:lnSpc>
                          <a:spcPts val="1300"/>
                        </a:lnSpc>
                        <a:spcAft>
                          <a:spcPts val="0"/>
                        </a:spcAft>
                      </a:pPr>
                      <a:r>
                        <a:rPr lang="en-GB" sz="800" dirty="0">
                          <a:effectLst/>
                        </a:rPr>
                        <a:t>●●</a:t>
                      </a:r>
                      <a:endParaRPr lang="en-GB" sz="1100" dirty="0">
                        <a:effectLst/>
                        <a:latin typeface="Verdana"/>
                        <a:ea typeface="Calibri"/>
                        <a:cs typeface="Times New Roman"/>
                      </a:endParaRPr>
                    </a:p>
                  </a:txBody>
                  <a:tcPr marL="61263" marR="61263" marT="0" marB="0"/>
                </a:tc>
              </a:tr>
            </a:tbl>
          </a:graphicData>
        </a:graphic>
      </p:graphicFrame>
      <p:sp>
        <p:nvSpPr>
          <p:cNvPr id="6" name="Tekstvak 5"/>
          <p:cNvSpPr txBox="1"/>
          <p:nvPr/>
        </p:nvSpPr>
        <p:spPr>
          <a:xfrm rot="20840622">
            <a:off x="2840673" y="4163128"/>
            <a:ext cx="4322017" cy="1107996"/>
          </a:xfrm>
          <a:prstGeom prst="rect">
            <a:avLst/>
          </a:prstGeom>
          <a:noFill/>
        </p:spPr>
        <p:txBody>
          <a:bodyPr wrap="none" rtlCol="0">
            <a:spAutoFit/>
          </a:bodyPr>
          <a:lstStyle/>
          <a:p>
            <a:r>
              <a:rPr lang="nl-NL" sz="6600" dirty="0" smtClean="0">
                <a:solidFill>
                  <a:srgbClr val="FF0000"/>
                </a:solidFill>
              </a:rPr>
              <a:t>CONCEPT</a:t>
            </a:r>
            <a:endParaRPr lang="en-GB" sz="6600" dirty="0" smtClean="0">
              <a:solidFill>
                <a:srgbClr val="FF0000"/>
              </a:solidFill>
            </a:endParaRPr>
          </a:p>
        </p:txBody>
      </p:sp>
    </p:spTree>
    <p:extLst>
      <p:ext uri="{BB962C8B-B14F-4D97-AF65-F5344CB8AC3E}">
        <p14:creationId xmlns:p14="http://schemas.microsoft.com/office/powerpoint/2010/main" val="3220049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16016" y="240162"/>
            <a:ext cx="4896544" cy="634082"/>
          </a:xfrm>
        </p:spPr>
        <p:txBody>
          <a:bodyPr>
            <a:normAutofit fontScale="90000"/>
          </a:bodyPr>
          <a:lstStyle/>
          <a:p>
            <a:r>
              <a:rPr lang="en-GB" dirty="0" smtClean="0">
                <a:solidFill>
                  <a:schemeClr val="tx2"/>
                </a:solidFill>
              </a:rPr>
              <a:t>WP4 Selected Feasibility Studies</a:t>
            </a:r>
            <a:endParaRPr lang="en-GB" dirty="0">
              <a:solidFill>
                <a:schemeClr val="tx2"/>
              </a:solidFill>
            </a:endParaRPr>
          </a:p>
        </p:txBody>
      </p:sp>
      <p:grpSp>
        <p:nvGrpSpPr>
          <p:cNvPr id="3" name="Groep 2"/>
          <p:cNvGrpSpPr/>
          <p:nvPr/>
        </p:nvGrpSpPr>
        <p:grpSpPr>
          <a:xfrm>
            <a:off x="717605" y="1104657"/>
            <a:ext cx="6552728" cy="3969732"/>
            <a:chOff x="179512" y="323364"/>
            <a:chExt cx="6552728" cy="3969732"/>
          </a:xfrm>
        </p:grpSpPr>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61926"/>
              <a:ext cx="1432744" cy="1902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323364"/>
              <a:ext cx="3390672"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GB" b="1" dirty="0" smtClean="0">
                  <a:solidFill>
                    <a:schemeClr val="bg1"/>
                  </a:solidFill>
                </a:rPr>
                <a:t>Decentralised Food Donation</a:t>
              </a:r>
              <a:endParaRPr lang="en-GB" b="1" dirty="0">
                <a:solidFill>
                  <a:schemeClr val="bg1"/>
                </a:solidFill>
              </a:endParaRP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524" y="1385392"/>
              <a:ext cx="2019300"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966634" y="1043444"/>
              <a:ext cx="3677374"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GB" b="1" dirty="0">
                  <a:solidFill>
                    <a:schemeClr val="bg1"/>
                  </a:solidFill>
                </a:rPr>
                <a:t>Cr-EAT-</a:t>
              </a:r>
              <a:r>
                <a:rPr lang="en-GB" b="1" dirty="0" err="1">
                  <a:solidFill>
                    <a:schemeClr val="bg1"/>
                  </a:solidFill>
                </a:rPr>
                <a:t>ive</a:t>
              </a:r>
              <a:r>
                <a:rPr lang="en-GB" b="1" dirty="0">
                  <a:solidFill>
                    <a:schemeClr val="bg1"/>
                  </a:solidFill>
                </a:rPr>
                <a:t> Schools</a:t>
              </a:r>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839"/>
            <a:stretch/>
          </p:blipFill>
          <p:spPr bwMode="auto">
            <a:xfrm>
              <a:off x="1988589" y="2137867"/>
              <a:ext cx="1947689"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988589" y="1779043"/>
              <a:ext cx="3711272"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GB" b="1" dirty="0" smtClean="0">
                  <a:solidFill>
                    <a:schemeClr val="bg1"/>
                  </a:solidFill>
                </a:rPr>
                <a:t>Advancing </a:t>
              </a:r>
              <a:r>
                <a:rPr lang="en-GB" b="1" dirty="0">
                  <a:solidFill>
                    <a:schemeClr val="bg1"/>
                  </a:solidFill>
                </a:rPr>
                <a:t>S</a:t>
              </a:r>
              <a:r>
                <a:rPr lang="en-GB" b="1" dirty="0" smtClean="0">
                  <a:solidFill>
                    <a:schemeClr val="bg1"/>
                  </a:solidFill>
                </a:rPr>
                <a:t>ocial Supermarkets</a:t>
              </a:r>
              <a:endParaRPr lang="en-GB" b="1" dirty="0">
                <a:solidFill>
                  <a:schemeClr val="bg1"/>
                </a:solidFill>
              </a:endParaRPr>
            </a:p>
          </p:txBody>
        </p:sp>
        <p:pic>
          <p:nvPicPr>
            <p:cNvPr id="14" name="Picture 6" descr="https://encrypted-tbn1.gstatic.com/images?q=tbn:ANd9GcSVf0IYBsNJEupzFHAUgbwet7Jml2ZFyxxEuKj1OQU3yBRdA5BYb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1882" y="2852936"/>
              <a:ext cx="2164174" cy="144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2899648" y="2521010"/>
              <a:ext cx="3832592"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GB" b="1" dirty="0" smtClean="0">
                  <a:solidFill>
                    <a:schemeClr val="bg1"/>
                  </a:solidFill>
                </a:rPr>
                <a:t>Food Service Surplus Solution</a:t>
              </a:r>
              <a:endParaRPr lang="en-GB" b="1" dirty="0">
                <a:solidFill>
                  <a:schemeClr val="bg1"/>
                </a:solidFill>
              </a:endParaRPr>
            </a:p>
          </p:txBody>
        </p:sp>
      </p:grpSp>
      <p:sp>
        <p:nvSpPr>
          <p:cNvPr id="21" name="Rectangle 20"/>
          <p:cNvSpPr/>
          <p:nvPr/>
        </p:nvSpPr>
        <p:spPr>
          <a:xfrm>
            <a:off x="5004048" y="4067780"/>
            <a:ext cx="3089665"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GB" b="1" dirty="0">
                <a:solidFill>
                  <a:schemeClr val="bg1"/>
                </a:solidFill>
              </a:rPr>
              <a:t>Disco </a:t>
            </a:r>
            <a:r>
              <a:rPr lang="en-GB" b="1" dirty="0" err="1">
                <a:solidFill>
                  <a:schemeClr val="bg1"/>
                </a:solidFill>
              </a:rPr>
              <a:t>BôCô</a:t>
            </a:r>
            <a:endParaRPr lang="en-GB" b="1" dirty="0">
              <a:solidFill>
                <a:schemeClr val="bg1"/>
              </a:solidFill>
            </a:endParaRPr>
          </a:p>
        </p:txBody>
      </p:sp>
      <p:pic>
        <p:nvPicPr>
          <p:cNvPr id="1026" name="Picture 2" descr="C:\Users\Sophie Easteal\Desktop\DISCOBOC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6793" y="4437112"/>
            <a:ext cx="2136006" cy="102229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940152" y="4878883"/>
            <a:ext cx="3125161"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GB" b="1" dirty="0" smtClean="0">
                <a:solidFill>
                  <a:schemeClr val="bg1"/>
                </a:solidFill>
              </a:rPr>
              <a:t>Gleaning Network EU</a:t>
            </a:r>
            <a:endParaRPr lang="en-GB" b="1" dirty="0">
              <a:solidFill>
                <a:schemeClr val="bg1"/>
              </a:solidFill>
            </a:endParaRPr>
          </a:p>
        </p:txBody>
      </p:sp>
      <p:pic>
        <p:nvPicPr>
          <p:cNvPr id="1434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0152" y="5248214"/>
            <a:ext cx="1843736" cy="1482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itel 3"/>
          <p:cNvSpPr txBox="1">
            <a:spLocks/>
          </p:cNvSpPr>
          <p:nvPr/>
        </p:nvSpPr>
        <p:spPr>
          <a:xfrm>
            <a:off x="468000" y="360934"/>
            <a:ext cx="8229600" cy="634082"/>
          </a:xfrm>
          <a:prstGeom prst="rect">
            <a:avLst/>
          </a:prstGeom>
        </p:spPr>
        <p:txBody>
          <a:bodyPr vert="horz" lIns="0" tIns="0" rIns="0" bIns="0" rtlCol="0" anchor="t" anchorCtr="0">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GB" smtClean="0"/>
              <a:t>WP4: Feasibility Studies</a:t>
            </a:r>
            <a:endParaRPr lang="en-GB" dirty="0"/>
          </a:p>
        </p:txBody>
      </p:sp>
    </p:spTree>
    <p:extLst>
      <p:ext uri="{BB962C8B-B14F-4D97-AF65-F5344CB8AC3E}">
        <p14:creationId xmlns:p14="http://schemas.microsoft.com/office/powerpoint/2010/main" val="3226795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3486" y="2132856"/>
            <a:ext cx="8229600" cy="2880320"/>
          </a:xfrm>
        </p:spPr>
        <p:txBody>
          <a:bodyPr>
            <a:normAutofit/>
          </a:bodyPr>
          <a:lstStyle/>
          <a:p>
            <a:pPr lvl="1">
              <a:buNone/>
            </a:pPr>
            <a:endParaRPr lang="nl-NL" dirty="0"/>
          </a:p>
          <a:p>
            <a:pPr lvl="1"/>
            <a:endParaRPr lang="nl-NL" dirty="0"/>
          </a:p>
          <a:p>
            <a:endParaRPr lang="nn-NO" baseline="30000" dirty="0"/>
          </a:p>
          <a:p>
            <a:endParaRPr lang="en-GB" dirty="0"/>
          </a:p>
        </p:txBody>
      </p:sp>
      <p:sp>
        <p:nvSpPr>
          <p:cNvPr id="4" name="Titel 3"/>
          <p:cNvSpPr>
            <a:spLocks noGrp="1"/>
          </p:cNvSpPr>
          <p:nvPr>
            <p:ph type="title"/>
          </p:nvPr>
        </p:nvSpPr>
        <p:spPr/>
        <p:txBody>
          <a:bodyPr>
            <a:normAutofit/>
          </a:bodyPr>
          <a:lstStyle/>
          <a:p>
            <a:r>
              <a:rPr lang="en-GB" dirty="0" smtClean="0"/>
              <a:t>Program</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1350737"/>
            <a:ext cx="7047185" cy="451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072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000" b="1" dirty="0"/>
              <a:t>Disseminate knowledge and increase awareness of food waste and FUSIONS</a:t>
            </a:r>
            <a:endParaRPr lang="fr-FR" sz="2000" dirty="0"/>
          </a:p>
          <a:p>
            <a:pPr lvl="1"/>
            <a:r>
              <a:rPr lang="en-GB" sz="1600" b="1" dirty="0"/>
              <a:t>Disseminating</a:t>
            </a:r>
            <a:r>
              <a:rPr lang="en-GB" sz="1600" dirty="0"/>
              <a:t> </a:t>
            </a:r>
            <a:r>
              <a:rPr lang="en-GB" sz="1600" b="1" dirty="0"/>
              <a:t>key outcomes and deliverables </a:t>
            </a:r>
            <a:r>
              <a:rPr lang="en-GB" sz="1600" dirty="0"/>
              <a:t>of the project among relevant food chain stakeholders, policy makers and the wider public</a:t>
            </a:r>
            <a:endParaRPr lang="fr-FR" sz="1600" dirty="0"/>
          </a:p>
          <a:p>
            <a:pPr lvl="1"/>
            <a:r>
              <a:rPr lang="en-GB" sz="1600" b="1" dirty="0"/>
              <a:t>Raising awareness </a:t>
            </a:r>
            <a:r>
              <a:rPr lang="en-GB" sz="1600" dirty="0"/>
              <a:t>among food chain stakeholders, policy makers and the wider public on the economic, environmental and social impact of food waste, and opportunities for its prevention through social innovation</a:t>
            </a:r>
            <a:endParaRPr lang="fr-FR" sz="1600" dirty="0"/>
          </a:p>
          <a:p>
            <a:pPr marL="0" indent="0">
              <a:buNone/>
            </a:pPr>
            <a:endParaRPr lang="fr-FR" dirty="0"/>
          </a:p>
        </p:txBody>
      </p:sp>
      <p:sp>
        <p:nvSpPr>
          <p:cNvPr id="3" name="Title 2"/>
          <p:cNvSpPr>
            <a:spLocks noGrp="1"/>
          </p:cNvSpPr>
          <p:nvPr>
            <p:ph type="title"/>
          </p:nvPr>
        </p:nvSpPr>
        <p:spPr/>
        <p:txBody>
          <a:bodyPr/>
          <a:lstStyle/>
          <a:p>
            <a:r>
              <a:rPr lang="fr-FR" dirty="0" smtClean="0"/>
              <a:t>WP5: </a:t>
            </a:r>
            <a:r>
              <a:rPr lang="fr-FR" dirty="0" err="1" smtClean="0"/>
              <a:t>Dissemination</a:t>
            </a:r>
            <a:endParaRPr lang="fr-FR" dirty="0"/>
          </a:p>
        </p:txBody>
      </p:sp>
      <p:sp>
        <p:nvSpPr>
          <p:cNvPr id="4" name="Text Placeholder 3"/>
          <p:cNvSpPr>
            <a:spLocks noGrp="1"/>
          </p:cNvSpPr>
          <p:nvPr>
            <p:ph type="body" sz="quarter" idx="20"/>
          </p:nvPr>
        </p:nvSpPr>
        <p:spPr/>
        <p:txBody>
          <a:bodyPr/>
          <a:lstStyle/>
          <a:p>
            <a:endParaRPr lang="fr-FR"/>
          </a:p>
        </p:txBody>
      </p:sp>
      <p:pic>
        <p:nvPicPr>
          <p:cNvPr id="6" name="Picture 2" descr="http://www.hbb4all.eu/wp-content/uploads/2014/03/eu-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416" y="6249714"/>
            <a:ext cx="623752" cy="40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3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p:txBody>
          <a:bodyPr/>
          <a:lstStyle/>
          <a:p>
            <a:endParaRPr lang="nl-NL"/>
          </a:p>
        </p:txBody>
      </p:sp>
      <p:pic>
        <p:nvPicPr>
          <p:cNvPr id="63490" name="Picture 2"/>
          <p:cNvPicPr>
            <a:picLocks noGrp="1" noChangeAspect="1" noChangeArrowheads="1"/>
          </p:cNvPicPr>
          <p:nvPr>
            <p:ph idx="1"/>
          </p:nvPr>
        </p:nvPicPr>
        <p:blipFill>
          <a:blip r:embed="rId3" cstate="print"/>
          <a:srcRect/>
          <a:stretch>
            <a:fillRect/>
          </a:stretch>
        </p:blipFill>
        <p:spPr bwMode="auto">
          <a:xfrm>
            <a:off x="2051720" y="3068960"/>
            <a:ext cx="4490492" cy="2663503"/>
          </a:xfrm>
          <a:prstGeom prst="rect">
            <a:avLst/>
          </a:prstGeom>
          <a:noFill/>
          <a:ln w="9525">
            <a:noFill/>
            <a:miter lim="800000"/>
            <a:headEnd/>
            <a:tailEnd/>
          </a:ln>
        </p:spPr>
      </p:pic>
      <p:sp>
        <p:nvSpPr>
          <p:cNvPr id="6" name="Rectangle 5"/>
          <p:cNvSpPr/>
          <p:nvPr/>
        </p:nvSpPr>
        <p:spPr>
          <a:xfrm>
            <a:off x="679004" y="1628800"/>
            <a:ext cx="5405164" cy="2246769"/>
          </a:xfrm>
          <a:prstGeom prst="rect">
            <a:avLst/>
          </a:prstGeom>
        </p:spPr>
        <p:txBody>
          <a:bodyPr wrap="square">
            <a:spAutoFit/>
          </a:bodyPr>
          <a:lstStyle/>
          <a:p>
            <a:r>
              <a:rPr lang="en-GB" sz="1600" b="1" dirty="0" smtClean="0"/>
              <a:t>2013-2014 events in Amsterdam, Copenhagen, Brussels, </a:t>
            </a:r>
            <a:r>
              <a:rPr lang="en-GB" sz="1600" b="1" dirty="0"/>
              <a:t>Barcelona, </a:t>
            </a:r>
            <a:r>
              <a:rPr lang="fr-FR" sz="1600" b="1" dirty="0" err="1"/>
              <a:t>Tessaloniki</a:t>
            </a:r>
            <a:r>
              <a:rPr lang="fr-FR" sz="1600" b="1" dirty="0"/>
              <a:t> , </a:t>
            </a:r>
            <a:r>
              <a:rPr lang="en-GB" sz="1600" b="1" dirty="0"/>
              <a:t>Warsaw</a:t>
            </a:r>
          </a:p>
          <a:p>
            <a:r>
              <a:rPr lang="en-GB" sz="1600" b="1" dirty="0" smtClean="0"/>
              <a:t>Example: Feeding the 5000 Brussels  </a:t>
            </a:r>
          </a:p>
          <a:p>
            <a:r>
              <a:rPr lang="en-GB" sz="1600" b="1" dirty="0" smtClean="0"/>
              <a:t>(1 April 2014)</a:t>
            </a:r>
          </a:p>
          <a:p>
            <a:pPr lvl="1"/>
            <a:r>
              <a:rPr lang="en-GB" sz="1400" dirty="0" smtClean="0"/>
              <a:t>Together with Partners, Feeding the 5000 served up over 6000 delicious lunches all made from ingredients that otherwise would have gone to waste to highlight the positive solutions to the global food waste scandal.</a:t>
            </a:r>
          </a:p>
          <a:p>
            <a:endParaRPr lang="en-GB" sz="1000" dirty="0" smtClean="0"/>
          </a:p>
          <a:p>
            <a:endParaRPr lang="en-GB" sz="1000" dirty="0" smtClean="0"/>
          </a:p>
        </p:txBody>
      </p:sp>
      <p:sp>
        <p:nvSpPr>
          <p:cNvPr id="9" name="TextBox 8"/>
          <p:cNvSpPr txBox="1"/>
          <p:nvPr/>
        </p:nvSpPr>
        <p:spPr>
          <a:xfrm>
            <a:off x="6660232" y="5517232"/>
            <a:ext cx="2232248" cy="307777"/>
          </a:xfrm>
          <a:prstGeom prst="rect">
            <a:avLst/>
          </a:prstGeom>
          <a:noFill/>
        </p:spPr>
        <p:txBody>
          <a:bodyPr wrap="square" rtlCol="0">
            <a:spAutoFit/>
          </a:bodyPr>
          <a:lstStyle/>
          <a:p>
            <a:r>
              <a:rPr lang="nl-NL" sz="1400" i="1" dirty="0" smtClean="0"/>
              <a:t>Photo: Julie Feyaerts</a:t>
            </a:r>
            <a:endParaRPr lang="nl-NL" sz="1400" i="1" dirty="0" smtClean="0">
              <a:solidFill>
                <a:schemeClr val="bg1"/>
              </a:solidFill>
            </a:endParaRPr>
          </a:p>
        </p:txBody>
      </p:sp>
      <p:sp>
        <p:nvSpPr>
          <p:cNvPr id="10" name="Isosceles Triangle 13"/>
          <p:cNvSpPr/>
          <p:nvPr/>
        </p:nvSpPr>
        <p:spPr>
          <a:xfrm rot="5400000">
            <a:off x="287524" y="1866684"/>
            <a:ext cx="288032" cy="216024"/>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491" name="Picture 3"/>
          <p:cNvPicPr>
            <a:picLocks noChangeAspect="1" noChangeArrowheads="1"/>
          </p:cNvPicPr>
          <p:nvPr/>
        </p:nvPicPr>
        <p:blipFill>
          <a:blip r:embed="rId4" cstate="print"/>
          <a:srcRect/>
          <a:stretch>
            <a:fillRect/>
          </a:stretch>
        </p:blipFill>
        <p:spPr bwMode="auto">
          <a:xfrm>
            <a:off x="6588224" y="1844824"/>
            <a:ext cx="2338388" cy="2890838"/>
          </a:xfrm>
          <a:prstGeom prst="rect">
            <a:avLst/>
          </a:prstGeom>
          <a:noFill/>
          <a:ln w="9525">
            <a:noFill/>
            <a:miter lim="800000"/>
            <a:headEnd/>
            <a:tailEnd/>
          </a:ln>
        </p:spPr>
      </p:pic>
      <p:sp>
        <p:nvSpPr>
          <p:cNvPr id="11" name="Titel 3"/>
          <p:cNvSpPr txBox="1">
            <a:spLocks/>
          </p:cNvSpPr>
          <p:nvPr/>
        </p:nvSpPr>
        <p:spPr>
          <a:xfrm>
            <a:off x="620400" y="513334"/>
            <a:ext cx="8229600" cy="63408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bg1"/>
                </a:solidFill>
                <a:effectLst/>
                <a:uLnTx/>
                <a:uFillTx/>
                <a:latin typeface="+mj-lt"/>
                <a:ea typeface="+mj-ea"/>
                <a:cs typeface="+mj-cs"/>
              </a:rPr>
              <a:t>WP5: Awareness raising events</a:t>
            </a:r>
            <a:endParaRPr kumimoji="0" lang="en-GB"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12" name="Picture 8" descr="https://scontent-a-cdg.xx.fbcdn.net/hphotos-xfp1/v/t1.0-9/10690230_10100518782150240_7243476027452632480_n.jpg?oh=edcc5bfeb69830d24b3d5a01e9662cfe&amp;oe=54F395E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461184"/>
            <a:ext cx="1800200" cy="2548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p:txBody>
          <a:bodyPr/>
          <a:lstStyle/>
          <a:p>
            <a:endParaRPr lang="nl-NL"/>
          </a:p>
        </p:txBody>
      </p:sp>
      <p:sp>
        <p:nvSpPr>
          <p:cNvPr id="11" name="Titel 3"/>
          <p:cNvSpPr txBox="1">
            <a:spLocks/>
          </p:cNvSpPr>
          <p:nvPr/>
        </p:nvSpPr>
        <p:spPr>
          <a:xfrm>
            <a:off x="620400" y="513334"/>
            <a:ext cx="8229600" cy="634082"/>
          </a:xfrm>
          <a:prstGeom prst="rect">
            <a:avLst/>
          </a:prstGeom>
        </p:spPr>
        <p:txBody>
          <a:bodyPr vert="horz" lIns="0" tIns="0" rIns="0" bIns="0" rtlCol="0" anchor="t" anchorCtr="0">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3200" dirty="0" err="1" smtClean="0">
                <a:solidFill>
                  <a:schemeClr val="bg1"/>
                </a:solidFill>
                <a:latin typeface="+mj-lt"/>
                <a:ea typeface="+mj-ea"/>
                <a:cs typeface="+mj-cs"/>
              </a:rPr>
              <a:t>Towards</a:t>
            </a:r>
            <a:r>
              <a:rPr lang="nl-NL" sz="3200" dirty="0" smtClean="0">
                <a:solidFill>
                  <a:schemeClr val="bg1"/>
                </a:solidFill>
                <a:latin typeface="+mj-lt"/>
                <a:ea typeface="+mj-ea"/>
                <a:cs typeface="+mj-cs"/>
              </a:rPr>
              <a:t> a </a:t>
            </a:r>
            <a:r>
              <a:rPr lang="nl-NL" sz="3200" dirty="0" err="1" smtClean="0">
                <a:solidFill>
                  <a:schemeClr val="bg1"/>
                </a:solidFill>
                <a:latin typeface="+mj-lt"/>
                <a:ea typeface="+mj-ea"/>
                <a:cs typeface="+mj-cs"/>
              </a:rPr>
              <a:t>Social</a:t>
            </a:r>
            <a:r>
              <a:rPr lang="nl-NL" sz="3200" dirty="0" smtClean="0">
                <a:solidFill>
                  <a:schemeClr val="bg1"/>
                </a:solidFill>
                <a:latin typeface="+mj-lt"/>
                <a:ea typeface="+mj-ea"/>
                <a:cs typeface="+mj-cs"/>
              </a:rPr>
              <a:t> </a:t>
            </a:r>
            <a:r>
              <a:rPr lang="nl-NL" sz="3200" dirty="0" err="1" smtClean="0">
                <a:solidFill>
                  <a:schemeClr val="bg1"/>
                </a:solidFill>
                <a:latin typeface="+mj-lt"/>
                <a:ea typeface="+mj-ea"/>
                <a:cs typeface="+mj-cs"/>
              </a:rPr>
              <a:t>Innovation</a:t>
            </a:r>
            <a:r>
              <a:rPr lang="nl-NL" sz="3200" dirty="0" smtClean="0">
                <a:solidFill>
                  <a:schemeClr val="bg1"/>
                </a:solidFill>
                <a:latin typeface="+mj-lt"/>
                <a:ea typeface="+mj-ea"/>
                <a:cs typeface="+mj-cs"/>
              </a:rPr>
              <a:t> Entrepreneurs </a:t>
            </a:r>
            <a:r>
              <a:rPr lang="nl-NL" sz="3200" dirty="0" err="1" smtClean="0">
                <a:solidFill>
                  <a:schemeClr val="bg1"/>
                </a:solidFill>
                <a:latin typeface="+mj-lt"/>
                <a:ea typeface="+mj-ea"/>
                <a:cs typeface="+mj-cs"/>
              </a:rPr>
              <a:t>network</a:t>
            </a:r>
            <a:r>
              <a:rPr lang="nl-NL" sz="3200" dirty="0" smtClean="0">
                <a:solidFill>
                  <a:schemeClr val="bg1"/>
                </a:solidFill>
                <a:latin typeface="+mj-lt"/>
                <a:ea typeface="+mj-ea"/>
                <a:cs typeface="+mj-cs"/>
              </a:rPr>
              <a:t> </a:t>
            </a:r>
            <a:endParaRPr kumimoji="0" lang="en-GB"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7385" y="1941036"/>
            <a:ext cx="7802880" cy="3291840"/>
          </a:xfrm>
        </p:spPr>
      </p:pic>
    </p:spTree>
    <p:extLst>
      <p:ext uri="{BB962C8B-B14F-4D97-AF65-F5344CB8AC3E}">
        <p14:creationId xmlns:p14="http://schemas.microsoft.com/office/powerpoint/2010/main" val="2178338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p:txBody>
          <a:bodyPr/>
          <a:lstStyle/>
          <a:p>
            <a:endParaRPr lang="nl-NL"/>
          </a:p>
        </p:txBody>
      </p:sp>
      <p:sp>
        <p:nvSpPr>
          <p:cNvPr id="11" name="Titel 3"/>
          <p:cNvSpPr txBox="1">
            <a:spLocks/>
          </p:cNvSpPr>
          <p:nvPr/>
        </p:nvSpPr>
        <p:spPr>
          <a:xfrm>
            <a:off x="620400" y="513334"/>
            <a:ext cx="8229600" cy="634082"/>
          </a:xfrm>
          <a:prstGeom prst="rect">
            <a:avLst/>
          </a:prstGeom>
        </p:spPr>
        <p:txBody>
          <a:bodyPr vert="horz"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3200" dirty="0" err="1" smtClean="0">
                <a:solidFill>
                  <a:schemeClr val="bg1"/>
                </a:solidFill>
                <a:latin typeface="+mj-lt"/>
                <a:ea typeface="+mj-ea"/>
                <a:cs typeface="+mj-cs"/>
              </a:rPr>
              <a:t>Upcoming</a:t>
            </a:r>
            <a:r>
              <a:rPr lang="nl-NL" sz="3200" dirty="0" smtClean="0">
                <a:solidFill>
                  <a:schemeClr val="bg1"/>
                </a:solidFill>
                <a:latin typeface="+mj-lt"/>
                <a:ea typeface="+mj-ea"/>
                <a:cs typeface="+mj-cs"/>
              </a:rPr>
              <a:t> event</a:t>
            </a:r>
            <a:endParaRPr kumimoji="0" lang="en-GB"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2466975"/>
            <a:ext cx="66389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664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646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3486" y="2132856"/>
            <a:ext cx="8229600" cy="2880320"/>
          </a:xfrm>
        </p:spPr>
        <p:txBody>
          <a:bodyPr>
            <a:normAutofit/>
          </a:bodyPr>
          <a:lstStyle/>
          <a:p>
            <a:pPr lvl="1">
              <a:buNone/>
            </a:pPr>
            <a:endParaRPr lang="nl-NL" dirty="0"/>
          </a:p>
          <a:p>
            <a:pPr lvl="1"/>
            <a:endParaRPr lang="nl-NL" dirty="0"/>
          </a:p>
          <a:p>
            <a:endParaRPr lang="nn-NO" baseline="30000" dirty="0"/>
          </a:p>
          <a:p>
            <a:endParaRPr lang="en-GB" dirty="0"/>
          </a:p>
        </p:txBody>
      </p:sp>
      <p:sp>
        <p:nvSpPr>
          <p:cNvPr id="4" name="Titel 3"/>
          <p:cNvSpPr>
            <a:spLocks noGrp="1"/>
          </p:cNvSpPr>
          <p:nvPr>
            <p:ph type="title"/>
          </p:nvPr>
        </p:nvSpPr>
        <p:spPr/>
        <p:txBody>
          <a:bodyPr>
            <a:normAutofit/>
          </a:bodyPr>
          <a:lstStyle/>
          <a:p>
            <a:r>
              <a:rPr lang="en-GB" dirty="0" smtClean="0"/>
              <a:t>Program</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1811224"/>
            <a:ext cx="7809433" cy="344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895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3486" y="2132856"/>
            <a:ext cx="8229600" cy="2880320"/>
          </a:xfrm>
        </p:spPr>
        <p:txBody>
          <a:bodyPr>
            <a:normAutofit/>
          </a:bodyPr>
          <a:lstStyle/>
          <a:p>
            <a:pPr lvl="1">
              <a:buNone/>
            </a:pPr>
            <a:endParaRPr lang="nl-NL" dirty="0"/>
          </a:p>
          <a:p>
            <a:pPr lvl="1"/>
            <a:endParaRPr lang="nl-NL" dirty="0"/>
          </a:p>
          <a:p>
            <a:endParaRPr lang="nn-NO" baseline="30000" dirty="0"/>
          </a:p>
          <a:p>
            <a:endParaRPr lang="en-GB" dirty="0"/>
          </a:p>
        </p:txBody>
      </p:sp>
      <p:sp>
        <p:nvSpPr>
          <p:cNvPr id="4" name="Titel 3"/>
          <p:cNvSpPr>
            <a:spLocks noGrp="1"/>
          </p:cNvSpPr>
          <p:nvPr>
            <p:ph type="title"/>
          </p:nvPr>
        </p:nvSpPr>
        <p:spPr/>
        <p:txBody>
          <a:bodyPr>
            <a:normAutofit fontScale="90000"/>
          </a:bodyPr>
          <a:lstStyle/>
          <a:p>
            <a:r>
              <a:rPr lang="en-GB" dirty="0" smtClean="0"/>
              <a:t>Food Waste </a:t>
            </a:r>
            <a:r>
              <a:rPr lang="en-GB" dirty="0" smtClean="0">
                <a:sym typeface="Wingdings" pitchFamily="2" charset="2"/>
              </a:rPr>
              <a:t> Food Use &amp; Resource Efficiency</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0" y="1484784"/>
            <a:ext cx="9144000" cy="3985327"/>
          </a:xfrm>
          <a:prstGeom prst="rect">
            <a:avLst/>
          </a:prstGeom>
          <a:noFill/>
          <a:ln w="9525">
            <a:noFill/>
            <a:miter lim="800000"/>
            <a:headEnd/>
            <a:tailEnd/>
          </a:ln>
        </p:spPr>
      </p:pic>
    </p:spTree>
    <p:extLst>
      <p:ext uri="{BB962C8B-B14F-4D97-AF65-F5344CB8AC3E}">
        <p14:creationId xmlns:p14="http://schemas.microsoft.com/office/powerpoint/2010/main" val="2934145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3486" y="1628800"/>
            <a:ext cx="8229600" cy="2952328"/>
          </a:xfrm>
        </p:spPr>
        <p:txBody>
          <a:bodyPr>
            <a:normAutofit/>
          </a:bodyPr>
          <a:lstStyle/>
          <a:p>
            <a:pPr marL="0" indent="0" algn="ctr">
              <a:buNone/>
            </a:pPr>
            <a:r>
              <a:rPr lang="en-US" dirty="0" smtClean="0"/>
              <a:t>The overall aim of the project is to contribute significantly to the </a:t>
            </a:r>
            <a:r>
              <a:rPr lang="en-US" dirty="0" err="1" smtClean="0"/>
              <a:t>harmonisation</a:t>
            </a:r>
            <a:r>
              <a:rPr lang="en-US" dirty="0" smtClean="0"/>
              <a:t> of food waste monitoring, feasibility of social innovative measures for </a:t>
            </a:r>
            <a:r>
              <a:rPr lang="en-US" dirty="0" err="1" smtClean="0"/>
              <a:t>optimised</a:t>
            </a:r>
            <a:r>
              <a:rPr lang="en-US" dirty="0" smtClean="0"/>
              <a:t> food use in the food chain and the development of a Common Food Waste Policy for EU28. </a:t>
            </a:r>
            <a:endParaRPr lang="nl-NL" dirty="0"/>
          </a:p>
          <a:p>
            <a:pPr lvl="1"/>
            <a:endParaRPr lang="nl-NL" dirty="0"/>
          </a:p>
          <a:p>
            <a:pPr lvl="1"/>
            <a:endParaRPr lang="nl-NL" dirty="0"/>
          </a:p>
          <a:p>
            <a:endParaRPr lang="nn-NO" baseline="30000" dirty="0"/>
          </a:p>
          <a:p>
            <a:endParaRPr lang="en-GB" dirty="0"/>
          </a:p>
        </p:txBody>
      </p:sp>
      <p:sp>
        <p:nvSpPr>
          <p:cNvPr id="4" name="Titel 3"/>
          <p:cNvSpPr>
            <a:spLocks noGrp="1"/>
          </p:cNvSpPr>
          <p:nvPr>
            <p:ph type="title"/>
          </p:nvPr>
        </p:nvSpPr>
        <p:spPr/>
        <p:txBody>
          <a:bodyPr/>
          <a:lstStyle/>
          <a:p>
            <a:r>
              <a:rPr lang="en-GB" dirty="0" smtClean="0"/>
              <a:t>Project objectives FUSIONS</a:t>
            </a:r>
            <a:endParaRPr lang="en-GB" dirty="0"/>
          </a:p>
        </p:txBody>
      </p:sp>
      <p:sp>
        <p:nvSpPr>
          <p:cNvPr id="5" name="Tijdelijke aanduiding voor inhoud 2"/>
          <p:cNvSpPr txBox="1">
            <a:spLocks/>
          </p:cNvSpPr>
          <p:nvPr/>
        </p:nvSpPr>
        <p:spPr>
          <a:xfrm>
            <a:off x="611560" y="4797152"/>
            <a:ext cx="8229600" cy="1080120"/>
          </a:xfrm>
          <a:prstGeom prst="rect">
            <a:avLst/>
          </a:prstGeom>
        </p:spPr>
        <p:txBody>
          <a:bodyPr vert="horz" lIns="0" tIns="0" rIns="0" bIns="0" rtlCol="0">
            <a:normAutofit/>
          </a:bodyPr>
          <a:lstStyle/>
          <a:p>
            <a:pPr marL="0" marR="0" lvl="0" indent="0" algn="ctr" defTabSz="914400" rtl="0" eaLnBrk="1" fontAlgn="auto" latinLnBrk="0" hangingPunct="1">
              <a:lnSpc>
                <a:spcPts val="3600"/>
              </a:lnSpc>
              <a:spcBef>
                <a:spcPts val="0"/>
              </a:spcBef>
              <a:spcAft>
                <a:spcPts val="0"/>
              </a:spcAft>
              <a:buClr>
                <a:srgbClr val="0BB14E"/>
              </a:buClr>
              <a:buSzTx/>
              <a:buFont typeface="Arial" pitchFamily="34" charset="0"/>
              <a:buNone/>
              <a:tabLst/>
              <a:defRPr/>
            </a:pPr>
            <a:r>
              <a:rPr kumimoji="0" lang="nl-NL" sz="2800" b="0" i="1" u="none" strike="noStrike" kern="1200" cap="none" spc="0" normalizeH="0" baseline="0" noProof="0" dirty="0" smtClean="0">
                <a:ln>
                  <a:noFill/>
                </a:ln>
                <a:solidFill>
                  <a:schemeClr val="tx1"/>
                </a:solidFill>
                <a:effectLst/>
                <a:uLnTx/>
                <a:uFillTx/>
                <a:latin typeface="+mn-lt"/>
                <a:ea typeface="+mn-ea"/>
                <a:cs typeface="+mn-cs"/>
              </a:rPr>
              <a:t>Project </a:t>
            </a:r>
            <a:r>
              <a:rPr kumimoji="0" lang="nl-NL" sz="2800" b="0" i="1" u="none" strike="noStrike" kern="1200" cap="none" spc="0" normalizeH="0" baseline="0" noProof="0" dirty="0" err="1" smtClean="0">
                <a:ln>
                  <a:noFill/>
                </a:ln>
                <a:solidFill>
                  <a:schemeClr val="tx1"/>
                </a:solidFill>
                <a:effectLst/>
                <a:uLnTx/>
                <a:uFillTx/>
                <a:latin typeface="+mn-lt"/>
                <a:ea typeface="+mn-ea"/>
                <a:cs typeface="+mn-cs"/>
              </a:rPr>
              <a:t>duration</a:t>
            </a:r>
            <a:r>
              <a:rPr kumimoji="0" lang="nl-NL" sz="2800" b="0" i="1" u="none" strike="noStrike" kern="1200" cap="none" spc="0" normalizeH="0" baseline="0" noProof="0" dirty="0" smtClean="0">
                <a:ln>
                  <a:noFill/>
                </a:ln>
                <a:solidFill>
                  <a:schemeClr val="tx1"/>
                </a:solidFill>
                <a:effectLst/>
                <a:uLnTx/>
                <a:uFillTx/>
                <a:latin typeface="+mn-lt"/>
                <a:ea typeface="+mn-ea"/>
                <a:cs typeface="+mn-cs"/>
              </a:rPr>
              <a:t>: 48 </a:t>
            </a:r>
            <a:r>
              <a:rPr kumimoji="0" lang="nl-NL" sz="2800" b="0" i="1" u="none" strike="noStrike" kern="1200" cap="none" spc="0" normalizeH="0" baseline="0" noProof="0" dirty="0" err="1" smtClean="0">
                <a:ln>
                  <a:noFill/>
                </a:ln>
                <a:solidFill>
                  <a:schemeClr val="tx1"/>
                </a:solidFill>
                <a:effectLst/>
                <a:uLnTx/>
                <a:uFillTx/>
                <a:latin typeface="+mn-lt"/>
                <a:ea typeface="+mn-ea"/>
                <a:cs typeface="+mn-cs"/>
              </a:rPr>
              <a:t>months</a:t>
            </a:r>
            <a:r>
              <a:rPr kumimoji="0" lang="nl-NL" sz="2800" b="0" i="1" u="none" strike="noStrike" kern="1200" cap="none" spc="0" normalizeH="0" baseline="0" noProof="0" dirty="0" smtClean="0">
                <a:ln>
                  <a:noFill/>
                </a:ln>
                <a:solidFill>
                  <a:schemeClr val="tx1"/>
                </a:solidFill>
                <a:effectLst/>
                <a:uLnTx/>
                <a:uFillTx/>
                <a:latin typeface="+mn-lt"/>
                <a:ea typeface="+mn-ea"/>
                <a:cs typeface="+mn-cs"/>
              </a:rPr>
              <a:t> (2012 – 2016)</a:t>
            </a:r>
          </a:p>
          <a:p>
            <a:pPr marL="0" marR="0" lvl="0" indent="0" algn="ctr" defTabSz="914400" rtl="0" eaLnBrk="1" fontAlgn="auto" latinLnBrk="0" hangingPunct="1">
              <a:lnSpc>
                <a:spcPts val="3600"/>
              </a:lnSpc>
              <a:spcBef>
                <a:spcPts val="0"/>
              </a:spcBef>
              <a:spcAft>
                <a:spcPts val="0"/>
              </a:spcAft>
              <a:buClr>
                <a:srgbClr val="0BB14E"/>
              </a:buClr>
              <a:buSzTx/>
              <a:buFont typeface="Arial" pitchFamily="34" charset="0"/>
              <a:buNone/>
              <a:tabLst/>
              <a:defRPr/>
            </a:pPr>
            <a:r>
              <a:rPr kumimoji="0" lang="nl-NL" sz="2800" b="1" i="0" u="none" strike="noStrike" kern="1200" cap="none" spc="0" normalizeH="0" baseline="0" noProof="0" dirty="0" err="1" smtClean="0">
                <a:ln>
                  <a:noFill/>
                </a:ln>
                <a:solidFill>
                  <a:srgbClr val="002060"/>
                </a:solidFill>
                <a:effectLst/>
                <a:uLnTx/>
                <a:uFillTx/>
                <a:latin typeface="+mn-lt"/>
                <a:ea typeface="+mn-ea"/>
                <a:cs typeface="+mn-cs"/>
              </a:rPr>
              <a:t>www.eu-fusions.org</a:t>
            </a:r>
            <a:endParaRPr kumimoji="0" lang="en-GB" sz="2800" b="1" i="0" u="none" strike="noStrike" kern="1200" cap="none" spc="0" normalizeH="0" baseline="0" noProof="0" dirty="0" smtClean="0">
              <a:ln>
                <a:noFill/>
              </a:ln>
              <a:solidFill>
                <a:srgbClr val="002060"/>
              </a:solidFill>
              <a:effectLst/>
              <a:uLnTx/>
              <a:uFillTx/>
              <a:latin typeface="+mn-lt"/>
              <a:ea typeface="+mn-ea"/>
              <a:cs typeface="+mn-cs"/>
            </a:endParaRPr>
          </a:p>
        </p:txBody>
      </p:sp>
      <p:sp>
        <p:nvSpPr>
          <p:cNvPr id="7" name="Tijdelijke aanduiding voor tekst 4"/>
          <p:cNvSpPr>
            <a:spLocks noGrp="1"/>
          </p:cNvSpPr>
          <p:nvPr>
            <p:ph type="body" sz="quarter" idx="20"/>
          </p:nvPr>
        </p:nvSpPr>
        <p:spPr>
          <a:xfrm>
            <a:off x="6227763" y="6309866"/>
            <a:ext cx="1873250" cy="359494"/>
          </a:xfrm>
        </p:spPr>
        <p:txBody>
          <a:bodyPr/>
          <a:lstStyle/>
          <a:p>
            <a:endParaRPr lang="en-GB" dirty="0"/>
          </a:p>
        </p:txBody>
      </p:sp>
    </p:spTree>
    <p:extLst>
      <p:ext uri="{BB962C8B-B14F-4D97-AF65-F5344CB8AC3E}">
        <p14:creationId xmlns:p14="http://schemas.microsoft.com/office/powerpoint/2010/main" val="846404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3486" y="1484784"/>
            <a:ext cx="8229600" cy="4320480"/>
          </a:xfrm>
        </p:spPr>
        <p:txBody>
          <a:bodyPr>
            <a:normAutofit fontScale="77500" lnSpcReduction="20000"/>
          </a:bodyPr>
          <a:lstStyle/>
          <a:p>
            <a:pPr>
              <a:buNone/>
            </a:pPr>
            <a:r>
              <a:rPr lang="en-US" dirty="0" smtClean="0"/>
              <a:t>Our main instruments to achieve this are </a:t>
            </a:r>
          </a:p>
          <a:p>
            <a:r>
              <a:rPr lang="en-US" dirty="0" smtClean="0"/>
              <a:t>(1) </a:t>
            </a:r>
            <a:r>
              <a:rPr lang="en-US" b="1" dirty="0" smtClean="0"/>
              <a:t>stimulating communication and discussion </a:t>
            </a:r>
            <a:r>
              <a:rPr lang="en-US" dirty="0" smtClean="0"/>
              <a:t>between multiple stakeholders in the food chain regarding </a:t>
            </a:r>
            <a:r>
              <a:rPr lang="en-US" b="1" dirty="0" smtClean="0"/>
              <a:t>socially innovative solutions for </a:t>
            </a:r>
            <a:r>
              <a:rPr lang="en-US" b="1" dirty="0" err="1" smtClean="0"/>
              <a:t>optimised</a:t>
            </a:r>
            <a:r>
              <a:rPr lang="en-US" b="1" dirty="0" smtClean="0"/>
              <a:t> food use </a:t>
            </a:r>
            <a:r>
              <a:rPr lang="en-US" dirty="0" smtClean="0"/>
              <a:t>on science and practice based evidence; and </a:t>
            </a:r>
          </a:p>
          <a:p>
            <a:r>
              <a:rPr lang="en-US" dirty="0" smtClean="0"/>
              <a:t>(2) </a:t>
            </a:r>
            <a:r>
              <a:rPr lang="en-US" b="1" dirty="0" smtClean="0"/>
              <a:t>enabling analysis of long term trends in food waste management</a:t>
            </a:r>
            <a:r>
              <a:rPr lang="en-US" dirty="0" smtClean="0"/>
              <a:t>, by a better understanding, and availability, of food waste data and greater integration of stakeholders and activities from across the EU and the candidate countries </a:t>
            </a:r>
          </a:p>
          <a:p>
            <a:pPr lvl="1"/>
            <a:endParaRPr lang="nl-NL" dirty="0"/>
          </a:p>
          <a:p>
            <a:pPr lvl="1"/>
            <a:endParaRPr lang="nl-NL" dirty="0"/>
          </a:p>
          <a:p>
            <a:pPr lvl="1"/>
            <a:endParaRPr lang="nl-NL" dirty="0"/>
          </a:p>
          <a:p>
            <a:endParaRPr lang="nn-NO" baseline="30000" dirty="0"/>
          </a:p>
          <a:p>
            <a:endParaRPr lang="en-GB" dirty="0"/>
          </a:p>
        </p:txBody>
      </p:sp>
      <p:sp>
        <p:nvSpPr>
          <p:cNvPr id="4" name="Titel 3"/>
          <p:cNvSpPr>
            <a:spLocks noGrp="1"/>
          </p:cNvSpPr>
          <p:nvPr>
            <p:ph type="title"/>
          </p:nvPr>
        </p:nvSpPr>
        <p:spPr/>
        <p:txBody>
          <a:bodyPr/>
          <a:lstStyle/>
          <a:p>
            <a:r>
              <a:rPr lang="en-GB" dirty="0" smtClean="0"/>
              <a:t>Project objectives</a:t>
            </a:r>
            <a:endParaRPr lang="en-GB" dirty="0"/>
          </a:p>
        </p:txBody>
      </p:sp>
      <p:sp>
        <p:nvSpPr>
          <p:cNvPr id="5" name="Tijdelijke aanduiding voor tekst 4"/>
          <p:cNvSpPr>
            <a:spLocks noGrp="1"/>
          </p:cNvSpPr>
          <p:nvPr>
            <p:ph type="body" sz="quarter" idx="20"/>
          </p:nvPr>
        </p:nvSpPr>
        <p:spPr>
          <a:xfrm>
            <a:off x="6227763" y="6309866"/>
            <a:ext cx="1873250" cy="359494"/>
          </a:xfrm>
        </p:spPr>
        <p:txBody>
          <a:bodyPr/>
          <a:lstStyle/>
          <a:p>
            <a:endParaRPr lang="en-GB" dirty="0"/>
          </a:p>
        </p:txBody>
      </p:sp>
    </p:spTree>
    <p:extLst>
      <p:ext uri="{BB962C8B-B14F-4D97-AF65-F5344CB8AC3E}">
        <p14:creationId xmlns:p14="http://schemas.microsoft.com/office/powerpoint/2010/main" val="2274506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smtClean="0"/>
              <a:t>Involving 21 partners in 13 countries</a:t>
            </a:r>
            <a:endParaRPr lang="en-GB" dirty="0"/>
          </a:p>
        </p:txBody>
      </p:sp>
      <p:sp>
        <p:nvSpPr>
          <p:cNvPr id="5" name="Rectangle 4"/>
          <p:cNvSpPr/>
          <p:nvPr/>
        </p:nvSpPr>
        <p:spPr>
          <a:xfrm>
            <a:off x="152400" y="6069013"/>
            <a:ext cx="2955925" cy="788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a typeface="ＭＳ Ｐゴシック" charset="-128"/>
            </a:endParaRPr>
          </a:p>
        </p:txBody>
      </p:sp>
      <p:pic>
        <p:nvPicPr>
          <p:cNvPr id="8" name="Picture 15"/>
          <p:cNvPicPr>
            <a:picLocks noChangeAspect="1"/>
          </p:cNvPicPr>
          <p:nvPr/>
        </p:nvPicPr>
        <p:blipFill>
          <a:blip r:embed="rId3" cstate="print"/>
          <a:srcRect/>
          <a:stretch>
            <a:fillRect/>
          </a:stretch>
        </p:blipFill>
        <p:spPr bwMode="auto">
          <a:xfrm>
            <a:off x="4440238" y="6463506"/>
            <a:ext cx="1781175" cy="341313"/>
          </a:xfrm>
          <a:prstGeom prst="rect">
            <a:avLst/>
          </a:prstGeom>
          <a:noFill/>
          <a:ln w="9525">
            <a:noFill/>
            <a:miter lim="800000"/>
            <a:headEnd/>
            <a:tailEnd/>
          </a:ln>
        </p:spPr>
      </p:pic>
      <p:pic>
        <p:nvPicPr>
          <p:cNvPr id="9" name="Picture 27" descr="W:\AFSG\Groups\FFC\01_Projects\KBBE Food waste\FUSIONS in europe.jpg"/>
          <p:cNvPicPr>
            <a:picLocks noChangeAspect="1" noChangeArrowheads="1"/>
          </p:cNvPicPr>
          <p:nvPr/>
        </p:nvPicPr>
        <p:blipFill rotWithShape="1">
          <a:blip r:embed="rId4" cstate="print"/>
          <a:srcRect t="13593" r="6999"/>
          <a:stretch/>
        </p:blipFill>
        <p:spPr bwMode="auto">
          <a:xfrm>
            <a:off x="1403649" y="1867644"/>
            <a:ext cx="6459240" cy="3980706"/>
          </a:xfrm>
          <a:prstGeom prst="rect">
            <a:avLst/>
          </a:prstGeom>
          <a:noFill/>
          <a:ln w="9525">
            <a:noFill/>
            <a:miter lim="800000"/>
            <a:headEnd/>
            <a:tailEnd/>
          </a:ln>
        </p:spPr>
      </p:pic>
      <p:pic>
        <p:nvPicPr>
          <p:cNvPr id="10" name="Afbeelding 19" descr="logo uni bologna.gif"/>
          <p:cNvPicPr>
            <a:picLocks noChangeAspect="1"/>
          </p:cNvPicPr>
          <p:nvPr/>
        </p:nvPicPr>
        <p:blipFill>
          <a:blip r:embed="rId5" cstate="print"/>
          <a:srcRect/>
          <a:stretch>
            <a:fillRect/>
          </a:stretch>
        </p:blipFill>
        <p:spPr bwMode="auto">
          <a:xfrm>
            <a:off x="3567436" y="1316732"/>
            <a:ext cx="1952723" cy="514350"/>
          </a:xfrm>
          <a:prstGeom prst="rect">
            <a:avLst/>
          </a:prstGeom>
          <a:solidFill>
            <a:schemeClr val="bg1"/>
          </a:solidFill>
          <a:ln w="9525">
            <a:noFill/>
            <a:miter lim="800000"/>
            <a:headEnd/>
            <a:tailEnd/>
          </a:ln>
        </p:spPr>
      </p:pic>
      <p:pic>
        <p:nvPicPr>
          <p:cNvPr id="11" name="Afbeelding 20" descr="logo wrap.png"/>
          <p:cNvPicPr>
            <a:picLocks noChangeAspect="1"/>
          </p:cNvPicPr>
          <p:nvPr/>
        </p:nvPicPr>
        <p:blipFill>
          <a:blip r:embed="rId6" cstate="print"/>
          <a:srcRect/>
          <a:stretch>
            <a:fillRect/>
          </a:stretch>
        </p:blipFill>
        <p:spPr bwMode="auto">
          <a:xfrm>
            <a:off x="165100" y="2371366"/>
            <a:ext cx="1287462" cy="642937"/>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8231424" y="3564928"/>
            <a:ext cx="736127" cy="709601"/>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8075614" y="3100388"/>
            <a:ext cx="914400" cy="292100"/>
          </a:xfrm>
          <a:prstGeom prst="rect">
            <a:avLst/>
          </a:prstGeom>
          <a:noFill/>
          <a:ln w="9525">
            <a:noFill/>
            <a:miter lim="800000"/>
            <a:headEnd/>
            <a:tailEnd/>
          </a:ln>
        </p:spPr>
      </p:pic>
      <p:pic>
        <p:nvPicPr>
          <p:cNvPr id="16" name="Picture 1"/>
          <p:cNvPicPr>
            <a:picLocks noChangeAspect="1"/>
          </p:cNvPicPr>
          <p:nvPr/>
        </p:nvPicPr>
        <p:blipFill>
          <a:blip r:embed="rId9" cstate="print"/>
          <a:srcRect/>
          <a:stretch>
            <a:fillRect/>
          </a:stretch>
        </p:blipFill>
        <p:spPr bwMode="auto">
          <a:xfrm>
            <a:off x="7927977" y="2201863"/>
            <a:ext cx="1209675" cy="715962"/>
          </a:xfrm>
          <a:prstGeom prst="rect">
            <a:avLst/>
          </a:prstGeom>
          <a:noFill/>
          <a:ln w="9525">
            <a:noFill/>
            <a:miter lim="800000"/>
            <a:headEnd/>
            <a:tailEnd/>
          </a:ln>
        </p:spPr>
      </p:pic>
      <p:pic>
        <p:nvPicPr>
          <p:cNvPr id="17" name="Picture 3" descr="IFR Logo.png"/>
          <p:cNvPicPr>
            <a:picLocks noChangeAspect="1"/>
          </p:cNvPicPr>
          <p:nvPr/>
        </p:nvPicPr>
        <p:blipFill>
          <a:blip r:embed="rId10" cstate="print"/>
          <a:srcRect/>
          <a:stretch>
            <a:fillRect/>
          </a:stretch>
        </p:blipFill>
        <p:spPr bwMode="auto">
          <a:xfrm>
            <a:off x="1761827" y="6011862"/>
            <a:ext cx="1150937" cy="700087"/>
          </a:xfrm>
          <a:prstGeom prst="rect">
            <a:avLst/>
          </a:prstGeom>
          <a:solidFill>
            <a:schemeClr val="bg1"/>
          </a:solidFill>
          <a:ln w="9525">
            <a:noFill/>
            <a:miter lim="800000"/>
            <a:headEnd/>
            <a:tailEnd/>
          </a:ln>
        </p:spPr>
      </p:pic>
      <p:pic>
        <p:nvPicPr>
          <p:cNvPr id="18" name="Picture 2"/>
          <p:cNvPicPr>
            <a:picLocks noChangeAspect="1"/>
          </p:cNvPicPr>
          <p:nvPr/>
        </p:nvPicPr>
        <p:blipFill>
          <a:blip r:embed="rId11" cstate="print"/>
          <a:srcRect/>
          <a:stretch>
            <a:fillRect/>
          </a:stretch>
        </p:blipFill>
        <p:spPr bwMode="auto">
          <a:xfrm>
            <a:off x="211138" y="4228176"/>
            <a:ext cx="1362075" cy="809625"/>
          </a:xfrm>
          <a:prstGeom prst="rect">
            <a:avLst/>
          </a:prstGeom>
          <a:noFill/>
          <a:ln w="9525">
            <a:noFill/>
            <a:miter lim="800000"/>
            <a:headEnd/>
            <a:tailEnd/>
          </a:ln>
        </p:spPr>
      </p:pic>
      <p:pic>
        <p:nvPicPr>
          <p:cNvPr id="19" name="Picture 5"/>
          <p:cNvPicPr>
            <a:picLocks noChangeAspect="1" noChangeArrowheads="1"/>
          </p:cNvPicPr>
          <p:nvPr/>
        </p:nvPicPr>
        <p:blipFill>
          <a:blip r:embed="rId12" cstate="print"/>
          <a:srcRect/>
          <a:stretch>
            <a:fillRect/>
          </a:stretch>
        </p:blipFill>
        <p:spPr bwMode="auto">
          <a:xfrm>
            <a:off x="8325644" y="4371975"/>
            <a:ext cx="547687" cy="1006475"/>
          </a:xfrm>
          <a:prstGeom prst="rect">
            <a:avLst/>
          </a:prstGeom>
          <a:noFill/>
          <a:ln w="9525">
            <a:noFill/>
            <a:miter lim="800000"/>
            <a:headEnd/>
            <a:tailEnd/>
          </a:ln>
        </p:spPr>
      </p:pic>
      <p:pic>
        <p:nvPicPr>
          <p:cNvPr id="20" name="Picture 3"/>
          <p:cNvPicPr>
            <a:picLocks noChangeAspect="1"/>
          </p:cNvPicPr>
          <p:nvPr/>
        </p:nvPicPr>
        <p:blipFill>
          <a:blip r:embed="rId13" cstate="print"/>
          <a:srcRect/>
          <a:stretch>
            <a:fillRect/>
          </a:stretch>
        </p:blipFill>
        <p:spPr bwMode="auto">
          <a:xfrm>
            <a:off x="165100" y="5170129"/>
            <a:ext cx="1038225" cy="563563"/>
          </a:xfrm>
          <a:prstGeom prst="rect">
            <a:avLst/>
          </a:prstGeom>
          <a:noFill/>
          <a:ln w="9525">
            <a:noFill/>
            <a:miter lim="800000"/>
            <a:headEnd/>
            <a:tailEnd/>
          </a:ln>
        </p:spPr>
      </p:pic>
      <p:pic>
        <p:nvPicPr>
          <p:cNvPr id="21" name="Picture 4"/>
          <p:cNvPicPr>
            <a:picLocks noChangeAspect="1"/>
          </p:cNvPicPr>
          <p:nvPr/>
        </p:nvPicPr>
        <p:blipFill>
          <a:blip r:embed="rId14" cstate="print"/>
          <a:srcRect/>
          <a:stretch>
            <a:fillRect/>
          </a:stretch>
        </p:blipFill>
        <p:spPr bwMode="auto">
          <a:xfrm>
            <a:off x="82382" y="5980667"/>
            <a:ext cx="776455" cy="737633"/>
          </a:xfrm>
          <a:prstGeom prst="rect">
            <a:avLst/>
          </a:prstGeom>
          <a:noFill/>
          <a:ln w="9525">
            <a:noFill/>
            <a:miter lim="800000"/>
            <a:headEnd/>
            <a:tailEnd/>
          </a:ln>
        </p:spPr>
      </p:pic>
      <p:pic>
        <p:nvPicPr>
          <p:cNvPr id="27" name="Picture 2" descr="http://hacettepe.edu.tr/gorsel/ana_yeni/logo_en.jpg"/>
          <p:cNvPicPr>
            <a:picLocks noChangeAspect="1" noChangeArrowheads="1"/>
          </p:cNvPicPr>
          <p:nvPr/>
        </p:nvPicPr>
        <p:blipFill>
          <a:blip r:embed="rId15" cstate="print"/>
          <a:srcRect/>
          <a:stretch>
            <a:fillRect/>
          </a:stretch>
        </p:blipFill>
        <p:spPr bwMode="auto">
          <a:xfrm>
            <a:off x="6330430" y="5502275"/>
            <a:ext cx="2786062" cy="585788"/>
          </a:xfrm>
          <a:prstGeom prst="rect">
            <a:avLst/>
          </a:prstGeom>
          <a:noFill/>
          <a:ln w="9525">
            <a:noFill/>
            <a:miter lim="800000"/>
            <a:headEnd/>
            <a:tailEnd/>
          </a:ln>
        </p:spPr>
      </p:pic>
      <p:pic>
        <p:nvPicPr>
          <p:cNvPr id="28" name="Picture 12"/>
          <p:cNvPicPr>
            <a:picLocks noChangeAspect="1"/>
          </p:cNvPicPr>
          <p:nvPr/>
        </p:nvPicPr>
        <p:blipFill>
          <a:blip r:embed="rId16" cstate="print"/>
          <a:srcRect/>
          <a:stretch>
            <a:fillRect/>
          </a:stretch>
        </p:blipFill>
        <p:spPr bwMode="auto">
          <a:xfrm>
            <a:off x="6497638" y="6088063"/>
            <a:ext cx="1270000" cy="635000"/>
          </a:xfrm>
          <a:prstGeom prst="rect">
            <a:avLst/>
          </a:prstGeom>
          <a:noFill/>
          <a:ln w="9525">
            <a:noFill/>
            <a:miter lim="800000"/>
            <a:headEnd/>
            <a:tailEnd/>
          </a:ln>
        </p:spPr>
      </p:pic>
      <p:pic>
        <p:nvPicPr>
          <p:cNvPr id="29" name="Picture 14"/>
          <p:cNvPicPr>
            <a:picLocks noChangeAspect="1"/>
          </p:cNvPicPr>
          <p:nvPr/>
        </p:nvPicPr>
        <p:blipFill>
          <a:blip r:embed="rId17" cstate="print"/>
          <a:srcRect/>
          <a:stretch>
            <a:fillRect/>
          </a:stretch>
        </p:blipFill>
        <p:spPr bwMode="auto">
          <a:xfrm>
            <a:off x="8167688" y="1193800"/>
            <a:ext cx="863600" cy="914400"/>
          </a:xfrm>
          <a:prstGeom prst="rect">
            <a:avLst/>
          </a:prstGeom>
          <a:noFill/>
          <a:ln w="9525">
            <a:noFill/>
            <a:miter lim="800000"/>
            <a:headEnd/>
            <a:tailEnd/>
          </a:ln>
        </p:spPr>
      </p:pic>
      <p:pic>
        <p:nvPicPr>
          <p:cNvPr id="30" name="Picture 5" descr="eu flag"/>
          <p:cNvPicPr>
            <a:picLocks noChangeAspect="1" noChangeArrowheads="1"/>
          </p:cNvPicPr>
          <p:nvPr/>
        </p:nvPicPr>
        <p:blipFill>
          <a:blip r:embed="rId18" cstate="print"/>
          <a:srcRect/>
          <a:stretch>
            <a:fillRect/>
          </a:stretch>
        </p:blipFill>
        <p:spPr bwMode="auto">
          <a:xfrm>
            <a:off x="8071643" y="6191250"/>
            <a:ext cx="792163" cy="527050"/>
          </a:xfrm>
          <a:prstGeom prst="rect">
            <a:avLst/>
          </a:prstGeom>
          <a:noFill/>
          <a:ln w="9525">
            <a:noFill/>
            <a:miter lim="800000"/>
            <a:headEnd/>
            <a:tailEnd/>
          </a:ln>
        </p:spPr>
      </p:pic>
      <p:pic>
        <p:nvPicPr>
          <p:cNvPr id="31" name="Picture 10"/>
          <p:cNvPicPr>
            <a:picLocks noChangeAspect="1"/>
          </p:cNvPicPr>
          <p:nvPr/>
        </p:nvPicPr>
        <p:blipFill>
          <a:blip r:embed="rId19" cstate="print"/>
          <a:srcRect/>
          <a:stretch>
            <a:fillRect/>
          </a:stretch>
        </p:blipFill>
        <p:spPr bwMode="auto">
          <a:xfrm>
            <a:off x="16594" y="1395412"/>
            <a:ext cx="2719387" cy="561975"/>
          </a:xfrm>
          <a:prstGeom prst="rect">
            <a:avLst/>
          </a:prstGeom>
          <a:noFill/>
          <a:ln w="9525">
            <a:noFill/>
            <a:miter lim="800000"/>
            <a:headEnd/>
            <a:tailEnd/>
          </a:ln>
        </p:spPr>
      </p:pic>
      <p:pic>
        <p:nvPicPr>
          <p:cNvPr id="2" name="Picture 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887984" y="5511304"/>
            <a:ext cx="1552253" cy="1248271"/>
          </a:xfrm>
          <a:prstGeom prst="rect">
            <a:avLst/>
          </a:prstGeom>
        </p:spPr>
      </p:pic>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12764" y="1302494"/>
            <a:ext cx="726621" cy="1130300"/>
          </a:xfrm>
          <a:prstGeom prst="rect">
            <a:avLst/>
          </a:prstGeom>
        </p:spPr>
      </p:pic>
      <p:pic>
        <p:nvPicPr>
          <p:cNvPr id="6" name="Picture 5"/>
          <p:cNvPicPr>
            <a:picLocks noChangeAspect="1"/>
          </p:cNvPicPr>
          <p:nvPr/>
        </p:nvPicPr>
        <p:blipFill rotWithShape="1">
          <a:blip r:embed="rId22" cstate="print">
            <a:extLst>
              <a:ext uri="{28A0092B-C50C-407E-A947-70E740481C1C}">
                <a14:useLocalDpi xmlns:a14="http://schemas.microsoft.com/office/drawing/2010/main" val="0"/>
              </a:ext>
            </a:extLst>
          </a:blip>
          <a:srcRect t="22001" b="22444"/>
          <a:stretch/>
        </p:blipFill>
        <p:spPr>
          <a:xfrm>
            <a:off x="82382" y="3318275"/>
            <a:ext cx="1495449" cy="830805"/>
          </a:xfrm>
          <a:prstGeom prst="rect">
            <a:avLst/>
          </a:prstGeom>
        </p:spPr>
      </p:pic>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54869" y="5902137"/>
            <a:ext cx="923651" cy="948392"/>
          </a:xfrm>
          <a:prstGeom prst="rect">
            <a:avLst/>
          </a:prstGeom>
        </p:spPr>
      </p:pic>
      <p:sp>
        <p:nvSpPr>
          <p:cNvPr id="33" name="TextBox 32"/>
          <p:cNvSpPr txBox="1"/>
          <p:nvPr/>
        </p:nvSpPr>
        <p:spPr>
          <a:xfrm>
            <a:off x="5004049" y="2108200"/>
            <a:ext cx="432048" cy="184666"/>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600" dirty="0" smtClean="0">
                <a:solidFill>
                  <a:schemeClr val="tx1"/>
                </a:solidFill>
              </a:rPr>
              <a:t>LUKE</a:t>
            </a:r>
          </a:p>
        </p:txBody>
      </p:sp>
      <p:sp>
        <p:nvSpPr>
          <p:cNvPr id="34" name="TextBox 33"/>
          <p:cNvSpPr txBox="1"/>
          <p:nvPr/>
        </p:nvSpPr>
        <p:spPr>
          <a:xfrm>
            <a:off x="2223568" y="3933636"/>
            <a:ext cx="764256" cy="215444"/>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800" dirty="0" smtClean="0">
                <a:solidFill>
                  <a:schemeClr val="tx1"/>
                </a:solidFill>
              </a:rPr>
              <a:t>FEEDBACK</a:t>
            </a:r>
          </a:p>
        </p:txBody>
      </p:sp>
      <p:sp>
        <p:nvSpPr>
          <p:cNvPr id="35" name="TextBox 34"/>
          <p:cNvSpPr txBox="1"/>
          <p:nvPr/>
        </p:nvSpPr>
        <p:spPr>
          <a:xfrm>
            <a:off x="4063480" y="2492781"/>
            <a:ext cx="489470"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SP-SIK</a:t>
            </a:r>
          </a:p>
        </p:txBody>
      </p:sp>
      <p:sp>
        <p:nvSpPr>
          <p:cNvPr id="36" name="TextBox 35"/>
          <p:cNvSpPr txBox="1"/>
          <p:nvPr/>
        </p:nvSpPr>
        <p:spPr>
          <a:xfrm>
            <a:off x="6330430" y="5213756"/>
            <a:ext cx="489470"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HTP</a:t>
            </a:r>
          </a:p>
        </p:txBody>
      </p:sp>
      <p:sp>
        <p:nvSpPr>
          <p:cNvPr id="37" name="TextBox 36"/>
          <p:cNvSpPr txBox="1"/>
          <p:nvPr/>
        </p:nvSpPr>
        <p:spPr>
          <a:xfrm>
            <a:off x="5134248" y="5451911"/>
            <a:ext cx="714845"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ANATOLIKI</a:t>
            </a:r>
          </a:p>
        </p:txBody>
      </p:sp>
      <p:sp>
        <p:nvSpPr>
          <p:cNvPr id="38" name="TextBox 37"/>
          <p:cNvSpPr txBox="1"/>
          <p:nvPr/>
        </p:nvSpPr>
        <p:spPr>
          <a:xfrm>
            <a:off x="4735512" y="3966964"/>
            <a:ext cx="489470"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HFA</a:t>
            </a:r>
          </a:p>
        </p:txBody>
      </p:sp>
      <p:sp>
        <p:nvSpPr>
          <p:cNvPr id="39" name="TextBox 38"/>
          <p:cNvSpPr txBox="1"/>
          <p:nvPr/>
        </p:nvSpPr>
        <p:spPr>
          <a:xfrm>
            <a:off x="4270373" y="3645024"/>
            <a:ext cx="512763"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UHOH</a:t>
            </a:r>
          </a:p>
        </p:txBody>
      </p:sp>
      <p:sp>
        <p:nvSpPr>
          <p:cNvPr id="40" name="TextBox 39"/>
          <p:cNvSpPr txBox="1"/>
          <p:nvPr/>
        </p:nvSpPr>
        <p:spPr>
          <a:xfrm>
            <a:off x="4044803" y="4052535"/>
            <a:ext cx="489470"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BOKU</a:t>
            </a:r>
          </a:p>
        </p:txBody>
      </p:sp>
      <p:sp>
        <p:nvSpPr>
          <p:cNvPr id="41" name="TextBox 40"/>
          <p:cNvSpPr txBox="1"/>
          <p:nvPr/>
        </p:nvSpPr>
        <p:spPr>
          <a:xfrm>
            <a:off x="3924300" y="4579128"/>
            <a:ext cx="628650"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LMM        </a:t>
            </a:r>
          </a:p>
        </p:txBody>
      </p:sp>
      <p:sp>
        <p:nvSpPr>
          <p:cNvPr id="42" name="TextBox 41"/>
          <p:cNvSpPr txBox="1"/>
          <p:nvPr/>
        </p:nvSpPr>
        <p:spPr>
          <a:xfrm>
            <a:off x="3604336" y="4838713"/>
            <a:ext cx="628650"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UNIBO</a:t>
            </a:r>
          </a:p>
        </p:txBody>
      </p:sp>
      <p:sp>
        <p:nvSpPr>
          <p:cNvPr id="43" name="TextBox 42"/>
          <p:cNvSpPr txBox="1"/>
          <p:nvPr/>
        </p:nvSpPr>
        <p:spPr>
          <a:xfrm>
            <a:off x="2988197" y="4479101"/>
            <a:ext cx="503683" cy="307777"/>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BIO </a:t>
            </a:r>
            <a:r>
              <a:rPr lang="nl-NL" sz="700" dirty="0" err="1" smtClean="0">
                <a:solidFill>
                  <a:schemeClr val="tx1"/>
                </a:solidFill>
              </a:rPr>
              <a:t>by</a:t>
            </a:r>
            <a:r>
              <a:rPr lang="nl-NL" sz="700" dirty="0" smtClean="0">
                <a:solidFill>
                  <a:schemeClr val="tx1"/>
                </a:solidFill>
              </a:rPr>
              <a:t> Deloitte</a:t>
            </a:r>
          </a:p>
        </p:txBody>
      </p:sp>
      <p:sp>
        <p:nvSpPr>
          <p:cNvPr id="44" name="TextBox 43"/>
          <p:cNvSpPr txBox="1"/>
          <p:nvPr/>
        </p:nvSpPr>
        <p:spPr>
          <a:xfrm>
            <a:off x="2511424" y="4390428"/>
            <a:ext cx="401340"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INRA</a:t>
            </a:r>
          </a:p>
        </p:txBody>
      </p:sp>
      <p:sp>
        <p:nvSpPr>
          <p:cNvPr id="45" name="TextBox 44"/>
          <p:cNvSpPr txBox="1"/>
          <p:nvPr/>
        </p:nvSpPr>
        <p:spPr>
          <a:xfrm>
            <a:off x="3013746" y="3841303"/>
            <a:ext cx="503683"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AHOLD</a:t>
            </a:r>
          </a:p>
        </p:txBody>
      </p:sp>
      <p:sp>
        <p:nvSpPr>
          <p:cNvPr id="46" name="TextBox 45"/>
          <p:cNvSpPr txBox="1"/>
          <p:nvPr/>
        </p:nvSpPr>
        <p:spPr>
          <a:xfrm>
            <a:off x="3567436" y="3564928"/>
            <a:ext cx="503683"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WUR</a:t>
            </a:r>
          </a:p>
        </p:txBody>
      </p:sp>
      <p:sp>
        <p:nvSpPr>
          <p:cNvPr id="48" name="TextBox 47"/>
          <p:cNvSpPr txBox="1"/>
          <p:nvPr/>
        </p:nvSpPr>
        <p:spPr>
          <a:xfrm>
            <a:off x="1784167" y="3667563"/>
            <a:ext cx="475416"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WRAP</a:t>
            </a:r>
          </a:p>
        </p:txBody>
      </p:sp>
      <p:sp>
        <p:nvSpPr>
          <p:cNvPr id="49" name="TextBox 48"/>
          <p:cNvSpPr txBox="1"/>
          <p:nvPr/>
        </p:nvSpPr>
        <p:spPr>
          <a:xfrm>
            <a:off x="2259583" y="3038445"/>
            <a:ext cx="503683"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IFR</a:t>
            </a:r>
          </a:p>
        </p:txBody>
      </p:sp>
      <p:sp>
        <p:nvSpPr>
          <p:cNvPr id="50" name="TextBox 49"/>
          <p:cNvSpPr txBox="1"/>
          <p:nvPr/>
        </p:nvSpPr>
        <p:spPr>
          <a:xfrm>
            <a:off x="2735981" y="2492780"/>
            <a:ext cx="683891"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OSTFOLD</a:t>
            </a:r>
          </a:p>
        </p:txBody>
      </p:sp>
      <p:sp>
        <p:nvSpPr>
          <p:cNvPr id="51" name="TextBox 50"/>
          <p:cNvSpPr txBox="1"/>
          <p:nvPr/>
        </p:nvSpPr>
        <p:spPr>
          <a:xfrm>
            <a:off x="4270373" y="2220833"/>
            <a:ext cx="512763"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IVL</a:t>
            </a:r>
          </a:p>
        </p:txBody>
      </p:sp>
      <p:sp>
        <p:nvSpPr>
          <p:cNvPr id="52" name="TextBox 51"/>
          <p:cNvSpPr txBox="1"/>
          <p:nvPr/>
        </p:nvSpPr>
        <p:spPr>
          <a:xfrm>
            <a:off x="4382044" y="5242331"/>
            <a:ext cx="694012"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FAO         </a:t>
            </a:r>
          </a:p>
        </p:txBody>
      </p:sp>
      <p:sp>
        <p:nvSpPr>
          <p:cNvPr id="54" name="TextBox 53"/>
          <p:cNvSpPr txBox="1"/>
          <p:nvPr/>
        </p:nvSpPr>
        <p:spPr>
          <a:xfrm>
            <a:off x="3419872" y="3043039"/>
            <a:ext cx="489470"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SWF</a:t>
            </a:r>
          </a:p>
        </p:txBody>
      </p:sp>
      <p:sp>
        <p:nvSpPr>
          <p:cNvPr id="55" name="TextBox 54"/>
          <p:cNvSpPr txBox="1"/>
          <p:nvPr/>
        </p:nvSpPr>
        <p:spPr>
          <a:xfrm>
            <a:off x="3333693" y="3298810"/>
            <a:ext cx="737426" cy="200055"/>
          </a:xfrm>
          <a:prstGeom prst="rect">
            <a:avLst/>
          </a:prstGeom>
          <a:solidFill>
            <a:schemeClr val="bg1">
              <a:lumMod val="85000"/>
            </a:schemeClr>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700" dirty="0" smtClean="0">
                <a:solidFill>
                  <a:schemeClr val="tx1"/>
                </a:solidFill>
              </a:rPr>
              <a:t>Communiqué</a:t>
            </a:r>
          </a:p>
        </p:txBody>
      </p:sp>
      <p:sp>
        <p:nvSpPr>
          <p:cNvPr id="56" name="Rectangle 55"/>
          <p:cNvSpPr/>
          <p:nvPr/>
        </p:nvSpPr>
        <p:spPr>
          <a:xfrm>
            <a:off x="4308215" y="6191250"/>
            <a:ext cx="1424248" cy="33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Picture 6"/>
          <p:cNvPicPr>
            <a:picLocks noChangeAspect="1"/>
          </p:cNvPicPr>
          <p:nvPr/>
        </p:nvPicPr>
        <p:blipFill>
          <a:blip r:embed="rId24" cstate="print"/>
          <a:srcRect/>
          <a:stretch>
            <a:fillRect/>
          </a:stretch>
        </p:blipFill>
        <p:spPr bwMode="auto">
          <a:xfrm>
            <a:off x="4449763" y="6007099"/>
            <a:ext cx="1771650" cy="431800"/>
          </a:xfrm>
          <a:prstGeom prst="rect">
            <a:avLst/>
          </a:prstGeom>
          <a:noFill/>
          <a:ln w="9525">
            <a:noFill/>
            <a:miter lim="800000"/>
            <a:headEnd/>
            <a:tailEnd/>
          </a:ln>
        </p:spPr>
      </p:pic>
      <p:pic>
        <p:nvPicPr>
          <p:cNvPr id="57" name="Picture 5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676900" y="1316732"/>
            <a:ext cx="2286000" cy="514350"/>
          </a:xfrm>
          <a:prstGeom prst="rect">
            <a:avLst/>
          </a:prstGeom>
        </p:spPr>
      </p:pic>
    </p:spTree>
    <p:extLst>
      <p:ext uri="{BB962C8B-B14F-4D97-AF65-F5344CB8AC3E}">
        <p14:creationId xmlns:p14="http://schemas.microsoft.com/office/powerpoint/2010/main" val="3472266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FUSIONS Project Structure</a:t>
            </a:r>
            <a:endParaRPr lang="en-GB" dirty="0"/>
          </a:p>
        </p:txBody>
      </p:sp>
      <p:sp>
        <p:nvSpPr>
          <p:cNvPr id="5" name="Tijdelijke aanduiding voor tekst 4"/>
          <p:cNvSpPr>
            <a:spLocks noGrp="1"/>
          </p:cNvSpPr>
          <p:nvPr>
            <p:ph type="body" sz="quarter" idx="20"/>
          </p:nvPr>
        </p:nvSpPr>
        <p:spPr/>
        <p:txBody>
          <a:bodyPr/>
          <a:lstStyle/>
          <a:p>
            <a:endParaRPr lang="en-GB" dirty="0"/>
          </a:p>
        </p:txBody>
      </p:sp>
      <p:sp>
        <p:nvSpPr>
          <p:cNvPr id="6" name="Rechthoek 5"/>
          <p:cNvSpPr/>
          <p:nvPr/>
        </p:nvSpPr>
        <p:spPr>
          <a:xfrm>
            <a:off x="3289212" y="1700807"/>
            <a:ext cx="2736304" cy="1152128"/>
          </a:xfrm>
          <a:prstGeom prst="rect">
            <a:avLst/>
          </a:prstGeom>
          <a:solidFill>
            <a:srgbClr val="0BB14E"/>
          </a:solidFill>
          <a:ln>
            <a:noFill/>
          </a:ln>
        </p:spPr>
        <p:style>
          <a:lnRef idx="2">
            <a:schemeClr val="dk1"/>
          </a:lnRef>
          <a:fillRef idx="1">
            <a:schemeClr val="lt1"/>
          </a:fillRef>
          <a:effectRef idx="0">
            <a:schemeClr val="dk1"/>
          </a:effectRef>
          <a:fontRef idx="minor">
            <a:schemeClr val="dk1"/>
          </a:fontRef>
        </p:style>
        <p:txBody>
          <a:bodyPr rtlCol="0" anchor="ctr"/>
          <a:lstStyle/>
          <a:p>
            <a:pPr lvl="0"/>
            <a:r>
              <a:rPr lang="en-GB" sz="1100" b="1" baseline="30000" dirty="0">
                <a:solidFill>
                  <a:prstClr val="white"/>
                </a:solidFill>
              </a:rPr>
              <a:t>ESTABLISH</a:t>
            </a:r>
            <a:endParaRPr lang="en-GB" sz="1100" baseline="30000" dirty="0">
              <a:solidFill>
                <a:prstClr val="white"/>
              </a:solidFill>
            </a:endParaRPr>
          </a:p>
          <a:p>
            <a:pPr lvl="0"/>
            <a:r>
              <a:rPr lang="en-GB" sz="1100" b="1" baseline="30000" dirty="0">
                <a:solidFill>
                  <a:schemeClr val="bg1"/>
                </a:solidFill>
              </a:rPr>
              <a:t>Reliable data &amp; information</a:t>
            </a:r>
            <a:r>
              <a:rPr lang="en-GB" sz="1100" b="1" dirty="0">
                <a:solidFill>
                  <a:schemeClr val="bg1"/>
                </a:solidFill>
              </a:rPr>
              <a:t> </a:t>
            </a:r>
            <a:r>
              <a:rPr lang="en-GB" sz="1100" b="1" baseline="30000" dirty="0">
                <a:solidFill>
                  <a:schemeClr val="bg1"/>
                </a:solidFill>
              </a:rPr>
              <a:t>sources</a:t>
            </a:r>
            <a:endParaRPr lang="en-GB" sz="1100" baseline="30000" dirty="0">
              <a:solidFill>
                <a:schemeClr val="bg1"/>
              </a:solidFill>
            </a:endParaRPr>
          </a:p>
          <a:p>
            <a:pPr marL="171450" lvl="0" indent="-171450">
              <a:buFont typeface="Arial" pitchFamily="34" charset="0"/>
              <a:buChar char="•"/>
            </a:pPr>
            <a:r>
              <a:rPr lang="en-GB" sz="1100" baseline="30000" dirty="0">
                <a:solidFill>
                  <a:prstClr val="white"/>
                </a:solidFill>
              </a:rPr>
              <a:t>Establish, develop test &amp; describe standardised quantification &amp; reporting </a:t>
            </a:r>
            <a:r>
              <a:rPr lang="en-GB" sz="1100" baseline="30000" dirty="0" smtClean="0">
                <a:solidFill>
                  <a:prstClr val="white"/>
                </a:solidFill>
              </a:rPr>
              <a:t>methodologies for </a:t>
            </a:r>
            <a:br>
              <a:rPr lang="en-GB" sz="1100" baseline="30000" dirty="0" smtClean="0">
                <a:solidFill>
                  <a:prstClr val="white"/>
                </a:solidFill>
              </a:rPr>
            </a:br>
            <a:r>
              <a:rPr lang="en-GB" sz="1100" baseline="30000" dirty="0" smtClean="0">
                <a:solidFill>
                  <a:prstClr val="white"/>
                </a:solidFill>
              </a:rPr>
              <a:t>food </a:t>
            </a:r>
            <a:r>
              <a:rPr lang="en-GB" sz="1100" baseline="30000" dirty="0">
                <a:solidFill>
                  <a:prstClr val="white"/>
                </a:solidFill>
              </a:rPr>
              <a:t>waste monitoring</a:t>
            </a:r>
          </a:p>
          <a:p>
            <a:pPr marL="171450" lvl="0" indent="-171450">
              <a:buFont typeface="Arial" pitchFamily="34" charset="0"/>
              <a:buChar char="•"/>
            </a:pPr>
            <a:r>
              <a:rPr lang="en-GB" sz="1100" baseline="30000" dirty="0" smtClean="0">
                <a:solidFill>
                  <a:prstClr val="white"/>
                </a:solidFill>
              </a:rPr>
              <a:t>Comprehensive </a:t>
            </a:r>
            <a:r>
              <a:rPr lang="en-GB" sz="1100" baseline="30000" dirty="0">
                <a:solidFill>
                  <a:prstClr val="white"/>
                </a:solidFill>
              </a:rPr>
              <a:t>mapping of existing trends</a:t>
            </a:r>
          </a:p>
          <a:p>
            <a:pPr marL="171450" lvl="0" indent="-171450">
              <a:buFont typeface="Arial" pitchFamily="34" charset="0"/>
              <a:buChar char="•"/>
            </a:pPr>
            <a:r>
              <a:rPr lang="en-GB" sz="1100" baseline="30000" dirty="0" smtClean="0">
                <a:solidFill>
                  <a:prstClr val="white"/>
                </a:solidFill>
              </a:rPr>
              <a:t>Criteria for environmental and socio-economic impact</a:t>
            </a:r>
          </a:p>
          <a:p>
            <a:pPr marL="171450" lvl="0" indent="-171450">
              <a:buFont typeface="Arial" pitchFamily="34" charset="0"/>
              <a:buChar char="•"/>
            </a:pPr>
            <a:r>
              <a:rPr lang="en-GB" sz="1100" baseline="30000" dirty="0" smtClean="0">
                <a:solidFill>
                  <a:prstClr val="white"/>
                </a:solidFill>
              </a:rPr>
              <a:t>Quantification </a:t>
            </a:r>
            <a:r>
              <a:rPr lang="en-GB" sz="1100" baseline="30000" dirty="0">
                <a:solidFill>
                  <a:prstClr val="white"/>
                </a:solidFill>
              </a:rPr>
              <a:t>manual and assess EU-28</a:t>
            </a:r>
          </a:p>
        </p:txBody>
      </p:sp>
      <p:sp>
        <p:nvSpPr>
          <p:cNvPr id="13" name="Rechthoek 12"/>
          <p:cNvSpPr/>
          <p:nvPr/>
        </p:nvSpPr>
        <p:spPr>
          <a:xfrm>
            <a:off x="3289212" y="3068960"/>
            <a:ext cx="2736304" cy="1008112"/>
          </a:xfrm>
          <a:prstGeom prst="rect">
            <a:avLst/>
          </a:prstGeom>
          <a:solidFill>
            <a:srgbClr val="0BB14E"/>
          </a:solidFill>
          <a:ln>
            <a:noFill/>
          </a:ln>
        </p:spPr>
        <p:style>
          <a:lnRef idx="2">
            <a:schemeClr val="dk1"/>
          </a:lnRef>
          <a:fillRef idx="1">
            <a:schemeClr val="lt1"/>
          </a:fillRef>
          <a:effectRef idx="0">
            <a:schemeClr val="dk1"/>
          </a:effectRef>
          <a:fontRef idx="minor">
            <a:schemeClr val="dk1"/>
          </a:fontRef>
        </p:style>
        <p:txBody>
          <a:bodyPr rtlCol="0" anchor="ctr"/>
          <a:lstStyle/>
          <a:p>
            <a:r>
              <a:rPr lang="en-GB" sz="1100" b="1" baseline="30000" dirty="0">
                <a:solidFill>
                  <a:schemeClr val="bg1"/>
                </a:solidFill>
              </a:rPr>
              <a:t>EXCHANGE</a:t>
            </a:r>
          </a:p>
          <a:p>
            <a:endParaRPr lang="en-GB" sz="1100" baseline="30000" dirty="0">
              <a:solidFill>
                <a:srgbClr val="BAE0C6"/>
              </a:solidFill>
            </a:endParaRPr>
          </a:p>
          <a:p>
            <a:r>
              <a:rPr lang="en-GB" sz="1100" b="1" baseline="30000" dirty="0">
                <a:solidFill>
                  <a:schemeClr val="bg1"/>
                </a:solidFill>
              </a:rPr>
              <a:t>Multi-stakeholder Platform </a:t>
            </a:r>
          </a:p>
          <a:p>
            <a:pPr marL="171450" indent="-171450">
              <a:buFont typeface="Arial" pitchFamily="34" charset="0"/>
              <a:buChar char="•"/>
            </a:pPr>
            <a:r>
              <a:rPr lang="en-GB" sz="1100" baseline="30000" dirty="0">
                <a:solidFill>
                  <a:schemeClr val="bg1"/>
                </a:solidFill>
              </a:rPr>
              <a:t>Establish the European Multi-stakeholder Platform</a:t>
            </a:r>
          </a:p>
          <a:p>
            <a:pPr marL="171450" indent="-171450">
              <a:buFont typeface="Arial" pitchFamily="34" charset="0"/>
              <a:buChar char="•"/>
            </a:pPr>
            <a:r>
              <a:rPr lang="en-GB" sz="1100" baseline="30000" dirty="0">
                <a:solidFill>
                  <a:schemeClr val="bg1"/>
                </a:solidFill>
              </a:rPr>
              <a:t>Organisation of European and regional conferences and interactive meetings</a:t>
            </a:r>
          </a:p>
          <a:p>
            <a:pPr marL="171450" indent="-171450">
              <a:buFont typeface="Arial" pitchFamily="34" charset="0"/>
              <a:buChar char="•"/>
            </a:pPr>
            <a:r>
              <a:rPr lang="en-GB" sz="1100" baseline="30000" dirty="0">
                <a:solidFill>
                  <a:schemeClr val="bg1"/>
                </a:solidFill>
              </a:rPr>
              <a:t>Organise feedback &amp; consensus building process</a:t>
            </a:r>
          </a:p>
        </p:txBody>
      </p:sp>
      <p:sp>
        <p:nvSpPr>
          <p:cNvPr id="14" name="Rechthoek 13"/>
          <p:cNvSpPr/>
          <p:nvPr/>
        </p:nvSpPr>
        <p:spPr>
          <a:xfrm>
            <a:off x="3289212" y="4294232"/>
            <a:ext cx="2736304" cy="1152128"/>
          </a:xfrm>
          <a:prstGeom prst="rect">
            <a:avLst/>
          </a:prstGeom>
          <a:solidFill>
            <a:srgbClr val="0BB14E"/>
          </a:solidFill>
          <a:ln>
            <a:noFill/>
          </a:ln>
        </p:spPr>
        <p:style>
          <a:lnRef idx="2">
            <a:schemeClr val="dk1"/>
          </a:lnRef>
          <a:fillRef idx="1">
            <a:schemeClr val="lt1"/>
          </a:fillRef>
          <a:effectRef idx="0">
            <a:schemeClr val="dk1"/>
          </a:effectRef>
          <a:fontRef idx="minor">
            <a:schemeClr val="dk1"/>
          </a:fontRef>
        </p:style>
        <p:txBody>
          <a:bodyPr rtlCol="0" anchor="ctr"/>
          <a:lstStyle/>
          <a:p>
            <a:r>
              <a:rPr lang="en-GB" sz="1100" b="1" baseline="30000" dirty="0">
                <a:solidFill>
                  <a:schemeClr val="bg1"/>
                </a:solidFill>
              </a:rPr>
              <a:t>ENGAGE</a:t>
            </a:r>
          </a:p>
          <a:p>
            <a:endParaRPr lang="en-GB" sz="1100" baseline="30000" dirty="0">
              <a:solidFill>
                <a:schemeClr val="bg1"/>
              </a:solidFill>
            </a:endParaRPr>
          </a:p>
          <a:p>
            <a:r>
              <a:rPr lang="en-GB" sz="1100" b="1" baseline="30000" dirty="0">
                <a:solidFill>
                  <a:schemeClr val="bg1"/>
                </a:solidFill>
              </a:rPr>
              <a:t>Sharing of knowledge</a:t>
            </a:r>
          </a:p>
          <a:p>
            <a:pPr marL="171450" indent="-171450">
              <a:buFont typeface="Arial" pitchFamily="34" charset="0"/>
              <a:buChar char="•"/>
            </a:pPr>
            <a:r>
              <a:rPr lang="en-GB" sz="1100" baseline="30000" dirty="0">
                <a:solidFill>
                  <a:schemeClr val="bg1"/>
                </a:solidFill>
              </a:rPr>
              <a:t>Share key deliverables through </a:t>
            </a:r>
            <a:r>
              <a:rPr lang="en-GB" sz="1100" baseline="30000" dirty="0" smtClean="0">
                <a:solidFill>
                  <a:schemeClr val="bg1"/>
                </a:solidFill>
              </a:rPr>
              <a:t>a </a:t>
            </a:r>
            <a:r>
              <a:rPr lang="en-GB" sz="1100" baseline="30000" dirty="0">
                <a:solidFill>
                  <a:schemeClr val="bg1"/>
                </a:solidFill>
              </a:rPr>
              <a:t>range of channels</a:t>
            </a:r>
          </a:p>
          <a:p>
            <a:pPr marL="171450" indent="-171450">
              <a:buFont typeface="Arial" pitchFamily="34" charset="0"/>
              <a:buChar char="•"/>
            </a:pPr>
            <a:r>
              <a:rPr lang="en-GB" sz="1100" baseline="30000" dirty="0">
                <a:solidFill>
                  <a:schemeClr val="bg1"/>
                </a:solidFill>
              </a:rPr>
              <a:t>Organise events, campaigns </a:t>
            </a:r>
            <a:r>
              <a:rPr lang="en-GB" sz="1100" baseline="30000" dirty="0" smtClean="0">
                <a:solidFill>
                  <a:schemeClr val="bg1"/>
                </a:solidFill>
              </a:rPr>
              <a:t>and </a:t>
            </a:r>
            <a:r>
              <a:rPr lang="en-GB" sz="1100" baseline="30000" dirty="0">
                <a:solidFill>
                  <a:schemeClr val="bg1"/>
                </a:solidFill>
              </a:rPr>
              <a:t>cooperate with external parties to create maximum impact</a:t>
            </a:r>
          </a:p>
          <a:p>
            <a:pPr marL="171450" indent="-171450">
              <a:buFont typeface="Arial" pitchFamily="34" charset="0"/>
              <a:buChar char="•"/>
            </a:pPr>
            <a:r>
              <a:rPr lang="en-GB" sz="1100" baseline="30000" dirty="0">
                <a:solidFill>
                  <a:schemeClr val="bg1"/>
                </a:solidFill>
              </a:rPr>
              <a:t>Raise awareness, extend the ambassador network and provide tools &amp; guides to support action</a:t>
            </a:r>
          </a:p>
        </p:txBody>
      </p:sp>
      <p:sp>
        <p:nvSpPr>
          <p:cNvPr id="16" name="Rechthoek 15"/>
          <p:cNvSpPr/>
          <p:nvPr/>
        </p:nvSpPr>
        <p:spPr>
          <a:xfrm>
            <a:off x="6313548" y="3068960"/>
            <a:ext cx="2398460" cy="1008112"/>
          </a:xfrm>
          <a:prstGeom prst="rect">
            <a:avLst/>
          </a:prstGeom>
          <a:solidFill>
            <a:srgbClr val="0BB14E"/>
          </a:solidFill>
          <a:ln>
            <a:noFill/>
          </a:ln>
        </p:spPr>
        <p:style>
          <a:lnRef idx="2">
            <a:schemeClr val="dk1"/>
          </a:lnRef>
          <a:fillRef idx="1">
            <a:schemeClr val="lt1"/>
          </a:fillRef>
          <a:effectRef idx="0">
            <a:schemeClr val="dk1"/>
          </a:effectRef>
          <a:fontRef idx="minor">
            <a:schemeClr val="dk1"/>
          </a:fontRef>
        </p:style>
        <p:txBody>
          <a:bodyPr rtlCol="0" anchor="ctr"/>
          <a:lstStyle/>
          <a:p>
            <a:r>
              <a:rPr lang="en-GB" sz="1100" b="1" baseline="30000" dirty="0">
                <a:solidFill>
                  <a:schemeClr val="bg1"/>
                </a:solidFill>
              </a:rPr>
              <a:t>EXEMPLIFY</a:t>
            </a:r>
          </a:p>
          <a:p>
            <a:endParaRPr lang="en-GB" sz="1100" baseline="30000" dirty="0">
              <a:solidFill>
                <a:schemeClr val="bg1"/>
              </a:solidFill>
            </a:endParaRPr>
          </a:p>
          <a:p>
            <a:r>
              <a:rPr lang="en-GB" sz="1100" b="1" baseline="30000" dirty="0">
                <a:solidFill>
                  <a:schemeClr val="bg1"/>
                </a:solidFill>
              </a:rPr>
              <a:t>Feasibility studies</a:t>
            </a:r>
            <a:endParaRPr lang="en-GB" sz="1100" baseline="30000" dirty="0">
              <a:solidFill>
                <a:schemeClr val="bg1"/>
              </a:solidFill>
            </a:endParaRPr>
          </a:p>
          <a:p>
            <a:pPr marL="171450" indent="-171450">
              <a:buFont typeface="Arial" pitchFamily="34" charset="0"/>
              <a:buChar char="•"/>
            </a:pPr>
            <a:r>
              <a:rPr lang="en-GB" sz="1100" baseline="30000" dirty="0">
                <a:solidFill>
                  <a:schemeClr val="bg1"/>
                </a:solidFill>
              </a:rPr>
              <a:t>Identify initiatives and best practices</a:t>
            </a:r>
          </a:p>
          <a:p>
            <a:pPr marL="171450" indent="-171450">
              <a:buFont typeface="Arial" pitchFamily="34" charset="0"/>
              <a:buChar char="•"/>
            </a:pPr>
            <a:r>
              <a:rPr lang="en-GB" sz="1100" baseline="30000" dirty="0">
                <a:solidFill>
                  <a:schemeClr val="bg1"/>
                </a:solidFill>
              </a:rPr>
              <a:t>Invite, co-design initiatives &amp; evaluate</a:t>
            </a:r>
          </a:p>
          <a:p>
            <a:pPr marL="171450" indent="-171450">
              <a:buFont typeface="Arial" pitchFamily="34" charset="0"/>
              <a:buChar char="•"/>
            </a:pPr>
            <a:r>
              <a:rPr lang="en-GB" sz="1100" baseline="30000" dirty="0">
                <a:solidFill>
                  <a:schemeClr val="bg1"/>
                </a:solidFill>
              </a:rPr>
              <a:t>Execute, monitor and evaluate feasibility studies</a:t>
            </a:r>
          </a:p>
          <a:p>
            <a:pPr marL="171450" indent="-171450">
              <a:buFont typeface="Arial" pitchFamily="34" charset="0"/>
              <a:buChar char="•"/>
            </a:pPr>
            <a:r>
              <a:rPr lang="en-GB" sz="1100" baseline="30000" dirty="0">
                <a:solidFill>
                  <a:schemeClr val="bg1"/>
                </a:solidFill>
              </a:rPr>
              <a:t>Encourage additional activities</a:t>
            </a:r>
          </a:p>
        </p:txBody>
      </p:sp>
      <p:sp>
        <p:nvSpPr>
          <p:cNvPr id="17" name="Rechthoek 16"/>
          <p:cNvSpPr/>
          <p:nvPr/>
        </p:nvSpPr>
        <p:spPr>
          <a:xfrm>
            <a:off x="611560" y="3068960"/>
            <a:ext cx="2397600" cy="1008112"/>
          </a:xfrm>
          <a:prstGeom prst="rect">
            <a:avLst/>
          </a:prstGeom>
          <a:solidFill>
            <a:srgbClr val="0BB14E"/>
          </a:solidFill>
          <a:ln>
            <a:noFill/>
          </a:ln>
        </p:spPr>
        <p:style>
          <a:lnRef idx="2">
            <a:schemeClr val="dk1"/>
          </a:lnRef>
          <a:fillRef idx="1">
            <a:schemeClr val="lt1"/>
          </a:fillRef>
          <a:effectRef idx="0">
            <a:schemeClr val="dk1"/>
          </a:effectRef>
          <a:fontRef idx="minor">
            <a:schemeClr val="dk1"/>
          </a:fontRef>
        </p:style>
        <p:txBody>
          <a:bodyPr rtlCol="0" anchor="ctr"/>
          <a:lstStyle/>
          <a:p>
            <a:r>
              <a:rPr lang="en-GB" sz="1100" b="1" baseline="30000" dirty="0">
                <a:solidFill>
                  <a:schemeClr val="bg1"/>
                </a:solidFill>
              </a:rPr>
              <a:t>ENABLE</a:t>
            </a:r>
          </a:p>
          <a:p>
            <a:endParaRPr lang="en-GB" sz="1100" baseline="30000" dirty="0">
              <a:solidFill>
                <a:schemeClr val="bg1"/>
              </a:solidFill>
            </a:endParaRPr>
          </a:p>
          <a:p>
            <a:r>
              <a:rPr lang="en-GB" sz="1100" b="1" baseline="30000" dirty="0">
                <a:solidFill>
                  <a:schemeClr val="bg1"/>
                </a:solidFill>
              </a:rPr>
              <a:t>Policy recommendations</a:t>
            </a:r>
          </a:p>
          <a:p>
            <a:pPr marL="171450" indent="-171450">
              <a:buFont typeface="Arial" pitchFamily="34" charset="0"/>
              <a:buChar char="•"/>
            </a:pPr>
            <a:r>
              <a:rPr lang="en-GB" sz="1100" baseline="30000" dirty="0">
                <a:solidFill>
                  <a:schemeClr val="bg1"/>
                </a:solidFill>
              </a:rPr>
              <a:t>Map legislation &amp; policies </a:t>
            </a:r>
          </a:p>
          <a:p>
            <a:pPr marL="171450" indent="-171450">
              <a:buFont typeface="Arial" pitchFamily="34" charset="0"/>
              <a:buChar char="•"/>
            </a:pPr>
            <a:r>
              <a:rPr lang="en-GB" sz="1100" baseline="30000" dirty="0">
                <a:solidFill>
                  <a:schemeClr val="bg1"/>
                </a:solidFill>
              </a:rPr>
              <a:t>Identity measures &amp; policy evaluation framework</a:t>
            </a:r>
          </a:p>
          <a:p>
            <a:pPr marL="171450" indent="-171450">
              <a:buFont typeface="Arial" pitchFamily="34" charset="0"/>
              <a:buChar char="•"/>
            </a:pPr>
            <a:r>
              <a:rPr lang="en-GB" sz="1100" baseline="30000" dirty="0">
                <a:solidFill>
                  <a:schemeClr val="bg1"/>
                </a:solidFill>
              </a:rPr>
              <a:t>Design guidelines &amp; </a:t>
            </a:r>
            <a:r>
              <a:rPr lang="en-GB" sz="1100" baseline="30000" dirty="0" smtClean="0">
                <a:solidFill>
                  <a:schemeClr val="bg1"/>
                </a:solidFill>
              </a:rPr>
              <a:t>recommendations</a:t>
            </a:r>
            <a:endParaRPr lang="en-GB" sz="1100" baseline="30000" dirty="0">
              <a:solidFill>
                <a:schemeClr val="bg1"/>
              </a:solidFill>
            </a:endParaRPr>
          </a:p>
        </p:txBody>
      </p:sp>
      <p:sp>
        <p:nvSpPr>
          <p:cNvPr id="18" name="Gelijkbenige driehoek 17"/>
          <p:cNvSpPr/>
          <p:nvPr/>
        </p:nvSpPr>
        <p:spPr>
          <a:xfrm>
            <a:off x="4585356" y="2924944"/>
            <a:ext cx="360040" cy="144016"/>
          </a:xfrm>
          <a:prstGeom prst="triangle">
            <a:avLst/>
          </a:prstGeom>
          <a:solidFill>
            <a:srgbClr val="0B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Gelijkbenige driehoek 18"/>
          <p:cNvSpPr/>
          <p:nvPr/>
        </p:nvSpPr>
        <p:spPr>
          <a:xfrm rot="10800000">
            <a:off x="4297324" y="2852935"/>
            <a:ext cx="360040" cy="144016"/>
          </a:xfrm>
          <a:prstGeom prst="triangle">
            <a:avLst/>
          </a:prstGeom>
          <a:solidFill>
            <a:srgbClr val="0B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Gelijkbenige driehoek 19"/>
          <p:cNvSpPr/>
          <p:nvPr/>
        </p:nvSpPr>
        <p:spPr>
          <a:xfrm>
            <a:off x="4585356" y="4149080"/>
            <a:ext cx="360040" cy="144016"/>
          </a:xfrm>
          <a:prstGeom prst="triangle">
            <a:avLst/>
          </a:prstGeom>
          <a:solidFill>
            <a:srgbClr val="0B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elijkbenige driehoek 20"/>
          <p:cNvSpPr/>
          <p:nvPr/>
        </p:nvSpPr>
        <p:spPr>
          <a:xfrm rot="10800000">
            <a:off x="4297324" y="4072771"/>
            <a:ext cx="360040" cy="144016"/>
          </a:xfrm>
          <a:prstGeom prst="triangle">
            <a:avLst/>
          </a:prstGeom>
          <a:solidFill>
            <a:srgbClr val="0B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Gelijkbenige driehoek 21"/>
          <p:cNvSpPr/>
          <p:nvPr/>
        </p:nvSpPr>
        <p:spPr>
          <a:xfrm rot="16200000">
            <a:off x="6061520" y="3609020"/>
            <a:ext cx="360040" cy="144016"/>
          </a:xfrm>
          <a:prstGeom prst="triangle">
            <a:avLst/>
          </a:prstGeom>
          <a:solidFill>
            <a:srgbClr val="0B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Gelijkbenige driehoek 22"/>
          <p:cNvSpPr/>
          <p:nvPr/>
        </p:nvSpPr>
        <p:spPr>
          <a:xfrm rot="5400000">
            <a:off x="5917504" y="3392996"/>
            <a:ext cx="360040" cy="144016"/>
          </a:xfrm>
          <a:prstGeom prst="triangle">
            <a:avLst/>
          </a:prstGeom>
          <a:solidFill>
            <a:srgbClr val="0B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Gelijkbenige driehoek 23"/>
          <p:cNvSpPr/>
          <p:nvPr/>
        </p:nvSpPr>
        <p:spPr>
          <a:xfrm rot="16200000">
            <a:off x="3037184" y="3609020"/>
            <a:ext cx="360040" cy="144016"/>
          </a:xfrm>
          <a:prstGeom prst="triangle">
            <a:avLst/>
          </a:prstGeom>
          <a:solidFill>
            <a:srgbClr val="0B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Gelijkbenige driehoek 24"/>
          <p:cNvSpPr/>
          <p:nvPr/>
        </p:nvSpPr>
        <p:spPr>
          <a:xfrm rot="5400000">
            <a:off x="2893168" y="3392996"/>
            <a:ext cx="360040" cy="144016"/>
          </a:xfrm>
          <a:prstGeom prst="triangle">
            <a:avLst/>
          </a:prstGeom>
          <a:solidFill>
            <a:srgbClr val="0BB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al 25"/>
          <p:cNvSpPr/>
          <p:nvPr/>
        </p:nvSpPr>
        <p:spPr>
          <a:xfrm>
            <a:off x="5436096" y="1628800"/>
            <a:ext cx="432048" cy="432048"/>
          </a:xfrm>
          <a:prstGeom prst="ellipse">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kstvak 27"/>
          <p:cNvSpPr txBox="1"/>
          <p:nvPr/>
        </p:nvSpPr>
        <p:spPr>
          <a:xfrm>
            <a:off x="5436096" y="1728016"/>
            <a:ext cx="432048" cy="230832"/>
          </a:xfrm>
          <a:prstGeom prst="rect">
            <a:avLst/>
          </a:prstGeom>
          <a:noFill/>
        </p:spPr>
        <p:txBody>
          <a:bodyPr wrap="square" rtlCol="0">
            <a:spAutoFit/>
          </a:bodyPr>
          <a:lstStyle/>
          <a:p>
            <a:pPr algn="ctr"/>
            <a:r>
              <a:rPr lang="en-GB" sz="900" b="1" dirty="0" smtClean="0">
                <a:solidFill>
                  <a:schemeClr val="bg1"/>
                </a:solidFill>
              </a:rPr>
              <a:t>WP1</a:t>
            </a:r>
          </a:p>
        </p:txBody>
      </p:sp>
      <p:sp>
        <p:nvSpPr>
          <p:cNvPr id="29" name="Ovaal 28"/>
          <p:cNvSpPr/>
          <p:nvPr/>
        </p:nvSpPr>
        <p:spPr>
          <a:xfrm>
            <a:off x="5436096" y="2996952"/>
            <a:ext cx="432048" cy="432048"/>
          </a:xfrm>
          <a:prstGeom prst="ellipse">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kstvak 29"/>
          <p:cNvSpPr txBox="1"/>
          <p:nvPr/>
        </p:nvSpPr>
        <p:spPr>
          <a:xfrm>
            <a:off x="5436096" y="3096168"/>
            <a:ext cx="432048" cy="230832"/>
          </a:xfrm>
          <a:prstGeom prst="rect">
            <a:avLst/>
          </a:prstGeom>
          <a:noFill/>
        </p:spPr>
        <p:txBody>
          <a:bodyPr wrap="square" rtlCol="0">
            <a:spAutoFit/>
          </a:bodyPr>
          <a:lstStyle/>
          <a:p>
            <a:pPr algn="ctr"/>
            <a:r>
              <a:rPr lang="en-GB" sz="900" b="1" dirty="0" smtClean="0">
                <a:solidFill>
                  <a:schemeClr val="bg1"/>
                </a:solidFill>
              </a:rPr>
              <a:t>WP2</a:t>
            </a:r>
          </a:p>
        </p:txBody>
      </p:sp>
      <p:sp>
        <p:nvSpPr>
          <p:cNvPr id="31" name="Ovaal 30"/>
          <p:cNvSpPr/>
          <p:nvPr/>
        </p:nvSpPr>
        <p:spPr>
          <a:xfrm>
            <a:off x="5436096" y="4221088"/>
            <a:ext cx="432048" cy="432048"/>
          </a:xfrm>
          <a:prstGeom prst="ellipse">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kstvak 31"/>
          <p:cNvSpPr txBox="1"/>
          <p:nvPr/>
        </p:nvSpPr>
        <p:spPr>
          <a:xfrm>
            <a:off x="5436096" y="4320304"/>
            <a:ext cx="432048" cy="230832"/>
          </a:xfrm>
          <a:prstGeom prst="rect">
            <a:avLst/>
          </a:prstGeom>
          <a:noFill/>
        </p:spPr>
        <p:txBody>
          <a:bodyPr wrap="square" rtlCol="0">
            <a:spAutoFit/>
          </a:bodyPr>
          <a:lstStyle/>
          <a:p>
            <a:pPr algn="ctr"/>
            <a:r>
              <a:rPr lang="en-GB" sz="900" b="1" dirty="0" smtClean="0">
                <a:solidFill>
                  <a:schemeClr val="bg1"/>
                </a:solidFill>
              </a:rPr>
              <a:t>WP5</a:t>
            </a:r>
          </a:p>
        </p:txBody>
      </p:sp>
      <p:sp>
        <p:nvSpPr>
          <p:cNvPr id="33" name="Ovaal 32"/>
          <p:cNvSpPr/>
          <p:nvPr/>
        </p:nvSpPr>
        <p:spPr>
          <a:xfrm>
            <a:off x="2411760" y="2996952"/>
            <a:ext cx="432048" cy="432048"/>
          </a:xfrm>
          <a:prstGeom prst="ellipse">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kstvak 33"/>
          <p:cNvSpPr txBox="1"/>
          <p:nvPr/>
        </p:nvSpPr>
        <p:spPr>
          <a:xfrm>
            <a:off x="2411760" y="3096168"/>
            <a:ext cx="432048" cy="230832"/>
          </a:xfrm>
          <a:prstGeom prst="rect">
            <a:avLst/>
          </a:prstGeom>
          <a:noFill/>
        </p:spPr>
        <p:txBody>
          <a:bodyPr wrap="square" rtlCol="0">
            <a:spAutoFit/>
          </a:bodyPr>
          <a:lstStyle/>
          <a:p>
            <a:pPr algn="ctr"/>
            <a:r>
              <a:rPr lang="en-GB" sz="900" b="1" dirty="0" smtClean="0">
                <a:solidFill>
                  <a:schemeClr val="bg1"/>
                </a:solidFill>
              </a:rPr>
              <a:t>WP3</a:t>
            </a:r>
          </a:p>
        </p:txBody>
      </p:sp>
      <p:sp>
        <p:nvSpPr>
          <p:cNvPr id="35" name="Ovaal 34"/>
          <p:cNvSpPr/>
          <p:nvPr/>
        </p:nvSpPr>
        <p:spPr>
          <a:xfrm>
            <a:off x="8100392" y="2996952"/>
            <a:ext cx="432048" cy="432048"/>
          </a:xfrm>
          <a:prstGeom prst="ellipse">
            <a:avLst/>
          </a:prstGeom>
          <a:solidFill>
            <a:srgbClr val="004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kstvak 35"/>
          <p:cNvSpPr txBox="1"/>
          <p:nvPr/>
        </p:nvSpPr>
        <p:spPr>
          <a:xfrm>
            <a:off x="8100392" y="3096168"/>
            <a:ext cx="432048" cy="230832"/>
          </a:xfrm>
          <a:prstGeom prst="rect">
            <a:avLst/>
          </a:prstGeom>
          <a:noFill/>
        </p:spPr>
        <p:txBody>
          <a:bodyPr wrap="square" rtlCol="0">
            <a:spAutoFit/>
          </a:bodyPr>
          <a:lstStyle/>
          <a:p>
            <a:pPr algn="ctr"/>
            <a:r>
              <a:rPr lang="en-GB" sz="900" b="1" dirty="0" smtClean="0">
                <a:solidFill>
                  <a:schemeClr val="bg1"/>
                </a:solidFill>
              </a:rPr>
              <a:t>WP4</a:t>
            </a:r>
          </a:p>
        </p:txBody>
      </p:sp>
    </p:spTree>
    <p:extLst>
      <p:ext uri="{BB962C8B-B14F-4D97-AF65-F5344CB8AC3E}">
        <p14:creationId xmlns:p14="http://schemas.microsoft.com/office/powerpoint/2010/main" val="2979803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NL" dirty="0" err="1" smtClean="0"/>
              <a:t>Some</a:t>
            </a:r>
            <a:r>
              <a:rPr lang="nl-NL" dirty="0" smtClean="0"/>
              <a:t> </a:t>
            </a:r>
            <a:r>
              <a:rPr lang="nl-NL" dirty="0" err="1" smtClean="0"/>
              <a:t>Highlights</a:t>
            </a:r>
            <a:r>
              <a:rPr lang="nl-NL" dirty="0" smtClean="0"/>
              <a:t> </a:t>
            </a:r>
            <a:r>
              <a:rPr lang="nl-NL" dirty="0" err="1" smtClean="0"/>
              <a:t>outputs</a:t>
            </a:r>
            <a:r>
              <a:rPr lang="nl-NL" dirty="0" smtClean="0"/>
              <a:t> &amp; </a:t>
            </a:r>
            <a:r>
              <a:rPr lang="nl-NL" dirty="0" err="1" smtClean="0"/>
              <a:t>reports</a:t>
            </a:r>
            <a:endParaRPr lang="en-US" dirty="0"/>
          </a:p>
        </p:txBody>
      </p:sp>
      <p:sp>
        <p:nvSpPr>
          <p:cNvPr id="11" name="Tijdelijke aanduiding voor inhoud 2"/>
          <p:cNvSpPr>
            <a:spLocks noGrp="1"/>
          </p:cNvSpPr>
          <p:nvPr>
            <p:ph idx="1"/>
          </p:nvPr>
        </p:nvSpPr>
        <p:spPr>
          <a:xfrm>
            <a:off x="453486" y="1412776"/>
            <a:ext cx="8229600" cy="4320480"/>
          </a:xfrm>
        </p:spPr>
        <p:txBody>
          <a:bodyPr>
            <a:normAutofit fontScale="85000" lnSpcReduction="10000"/>
          </a:bodyPr>
          <a:lstStyle/>
          <a:p>
            <a:pPr marL="0" indent="0">
              <a:buNone/>
            </a:pPr>
            <a:r>
              <a:rPr lang="en-GB" sz="2400" dirty="0" smtClean="0"/>
              <a:t>Outputs (reports):</a:t>
            </a:r>
          </a:p>
          <a:p>
            <a:r>
              <a:rPr lang="en-GB" sz="2400" dirty="0" smtClean="0"/>
              <a:t>How </a:t>
            </a:r>
            <a:r>
              <a:rPr lang="en-GB" sz="2400" dirty="0"/>
              <a:t>can Social Innovation reduce food waste</a:t>
            </a:r>
            <a:r>
              <a:rPr lang="en-GB" sz="2400" dirty="0" smtClean="0"/>
              <a:t>?</a:t>
            </a:r>
          </a:p>
          <a:p>
            <a:r>
              <a:rPr lang="nl-NL" sz="2400" dirty="0" err="1" smtClean="0"/>
              <a:t>Feasibility</a:t>
            </a:r>
            <a:r>
              <a:rPr lang="nl-NL" sz="2400" dirty="0" smtClean="0"/>
              <a:t> studies </a:t>
            </a:r>
            <a:r>
              <a:rPr lang="nl-NL" sz="2400" dirty="0" err="1" smtClean="0"/>
              <a:t>selection</a:t>
            </a:r>
            <a:r>
              <a:rPr lang="nl-NL" sz="2400" dirty="0" smtClean="0"/>
              <a:t> criteria</a:t>
            </a:r>
          </a:p>
          <a:p>
            <a:r>
              <a:rPr lang="en-GB" sz="2400" dirty="0"/>
              <a:t>Stimulating social innovation through policy </a:t>
            </a:r>
            <a:r>
              <a:rPr lang="en-GB" sz="2400" dirty="0" smtClean="0"/>
              <a:t>measures</a:t>
            </a:r>
            <a:endParaRPr lang="en-GB" sz="2400" dirty="0"/>
          </a:p>
          <a:p>
            <a:r>
              <a:rPr lang="en-GB" sz="2400" dirty="0" smtClean="0"/>
              <a:t>Report </a:t>
            </a:r>
            <a:r>
              <a:rPr lang="en-GB" sz="2400" dirty="0"/>
              <a:t>on review of (food) waste reporting methodology and practice</a:t>
            </a:r>
          </a:p>
          <a:p>
            <a:r>
              <a:rPr lang="en-GB" sz="2400" dirty="0" smtClean="0"/>
              <a:t>FUSIONS </a:t>
            </a:r>
            <a:r>
              <a:rPr lang="en-GB" sz="2400" dirty="0"/>
              <a:t>definitional framework for food waste</a:t>
            </a:r>
          </a:p>
          <a:p>
            <a:r>
              <a:rPr lang="en-GB" sz="2400" dirty="0" smtClean="0"/>
              <a:t>Standard </a:t>
            </a:r>
            <a:r>
              <a:rPr lang="en-GB" sz="2400" dirty="0"/>
              <a:t>approach on quantitative techniques</a:t>
            </a:r>
          </a:p>
          <a:p>
            <a:r>
              <a:rPr lang="en-GB" sz="2400" dirty="0" smtClean="0"/>
              <a:t>Drivers </a:t>
            </a:r>
            <a:r>
              <a:rPr lang="en-GB" sz="2400" dirty="0"/>
              <a:t>of current food waste generation, threats of future increase and opportunities for reduction</a:t>
            </a:r>
          </a:p>
          <a:p>
            <a:endParaRPr lang="en-GB" sz="2400" dirty="0" smtClean="0"/>
          </a:p>
          <a:p>
            <a:pPr marL="0" indent="0">
              <a:buNone/>
            </a:pPr>
            <a:endParaRPr lang="en-GB" sz="1600" dirty="0" smtClean="0"/>
          </a:p>
          <a:p>
            <a:pPr lvl="1"/>
            <a:endParaRPr lang="en-GB" sz="1200" dirty="0" smtClean="0"/>
          </a:p>
          <a:p>
            <a:pPr lvl="1"/>
            <a:endParaRPr lang="en-GB" sz="1200" dirty="0" smtClean="0"/>
          </a:p>
          <a:p>
            <a:pPr lvl="1"/>
            <a:endParaRPr lang="en-GB" sz="1200" dirty="0" smtClean="0"/>
          </a:p>
          <a:p>
            <a:endParaRPr lang="en-GB" sz="1600" baseline="30000" dirty="0" smtClean="0"/>
          </a:p>
          <a:p>
            <a:endParaRPr lang="en-GB" sz="1600" dirty="0"/>
          </a:p>
        </p:txBody>
      </p:sp>
    </p:spTree>
    <p:extLst>
      <p:ext uri="{BB962C8B-B14F-4D97-AF65-F5344CB8AC3E}">
        <p14:creationId xmlns:p14="http://schemas.microsoft.com/office/powerpoint/2010/main" val="3556597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1F497D"/>
      </a:dk2>
      <a:lt2>
        <a:srgbClr val="EEECE1"/>
      </a:lt2>
      <a:accent1>
        <a:srgbClr val="EDC500"/>
      </a:accent1>
      <a:accent2>
        <a:srgbClr val="602C14"/>
      </a:accent2>
      <a:accent3>
        <a:srgbClr val="9BBB59"/>
      </a:accent3>
      <a:accent4>
        <a:srgbClr val="8064A2"/>
      </a:accent4>
      <a:accent5>
        <a:srgbClr val="4BACC6"/>
      </a:accent5>
      <a:accent6>
        <a:srgbClr val="F79646"/>
      </a:accent6>
      <a:hlink>
        <a:srgbClr val="0000FF"/>
      </a:hlink>
      <a:folHlink>
        <a:srgbClr val="800080"/>
      </a:folHlink>
    </a:clrScheme>
    <a:fontScheme name="Foodsecur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2FAAECB7AB1047BBB77D5FFADD2EF4" ma:contentTypeVersion="0" ma:contentTypeDescription="Create a new document." ma:contentTypeScope="" ma:versionID="3623857e09267fa3655ef5a0779f274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9AB0C1-923C-44F4-98D3-96CAF35878C5}"/>
</file>

<file path=customXml/itemProps2.xml><?xml version="1.0" encoding="utf-8"?>
<ds:datastoreItem xmlns:ds="http://schemas.openxmlformats.org/officeDocument/2006/customXml" ds:itemID="{AABA0C1B-AC5C-49BD-BDEF-692ABA0D9E64}"/>
</file>

<file path=customXml/itemProps3.xml><?xml version="1.0" encoding="utf-8"?>
<ds:datastoreItem xmlns:ds="http://schemas.openxmlformats.org/officeDocument/2006/customXml" ds:itemID="{7981D410-ACEA-4092-9554-6DE952713C7E}"/>
</file>

<file path=docProps/app.xml><?xml version="1.0" encoding="utf-8"?>
<Properties xmlns="http://schemas.openxmlformats.org/officeDocument/2006/extended-properties" xmlns:vt="http://schemas.openxmlformats.org/officeDocument/2006/docPropsVTypes">
  <Template/>
  <TotalTime>2899</TotalTime>
  <Words>999</Words>
  <Application>Microsoft Office PowerPoint</Application>
  <PresentationFormat>Diavoorstelling (4:3)</PresentationFormat>
  <Paragraphs>325</Paragraphs>
  <Slides>24</Slides>
  <Notes>23</Notes>
  <HiddenSlides>0</HiddenSlides>
  <MMClips>0</MMClips>
  <ScaleCrop>false</ScaleCrop>
  <HeadingPairs>
    <vt:vector size="4" baseType="variant">
      <vt:variant>
        <vt:lpstr>Thema</vt:lpstr>
      </vt:variant>
      <vt:variant>
        <vt:i4>2</vt:i4>
      </vt:variant>
      <vt:variant>
        <vt:lpstr>Diatitels</vt:lpstr>
      </vt:variant>
      <vt:variant>
        <vt:i4>24</vt:i4>
      </vt:variant>
    </vt:vector>
  </HeadingPairs>
  <TitlesOfParts>
    <vt:vector size="26" baseType="lpstr">
      <vt:lpstr>Kantoorthema</vt:lpstr>
      <vt:lpstr>Office Theme</vt:lpstr>
      <vt:lpstr>FUSIONS  RPM Central -East region </vt:lpstr>
      <vt:lpstr>Program</vt:lpstr>
      <vt:lpstr>Program</vt:lpstr>
      <vt:lpstr>Food Waste  Food Use &amp; Resource Efficiency</vt:lpstr>
      <vt:lpstr>Project objectives FUSIONS</vt:lpstr>
      <vt:lpstr>Project objectives</vt:lpstr>
      <vt:lpstr>Involving 21 partners in 13 countries</vt:lpstr>
      <vt:lpstr>FUSIONS Project Structure</vt:lpstr>
      <vt:lpstr>Some Highlights outputs &amp; reports</vt:lpstr>
      <vt:lpstr>WP1: Reliable Data &amp; information sources </vt:lpstr>
      <vt:lpstr>WP1: FUSIONS Technical Framework</vt:lpstr>
      <vt:lpstr>Update Food waste statistics EU28</vt:lpstr>
      <vt:lpstr>Data provided</vt:lpstr>
      <vt:lpstr>What did we get…</vt:lpstr>
      <vt:lpstr>WP2: FUSIONS Platform Members</vt:lpstr>
      <vt:lpstr>WP3 – General Objectives</vt:lpstr>
      <vt:lpstr>WP3: ENABLE - Policy</vt:lpstr>
      <vt:lpstr>Methodological review of legislation and policies addressing food waste</vt:lpstr>
      <vt:lpstr>WP4 Selected Feasibility Studies</vt:lpstr>
      <vt:lpstr>WP5: Dissemination</vt:lpstr>
      <vt:lpstr>PowerPoint-presentatie</vt:lpstr>
      <vt:lpstr>PowerPoint-presentatie</vt:lpstr>
      <vt:lpstr>PowerPoint-presentatie</vt:lpstr>
      <vt:lpstr>PowerPoint-presentatie</vt:lpstr>
    </vt:vector>
  </TitlesOfParts>
  <Company>Wageningen 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auteur</dc:creator>
  <cp:lastModifiedBy>Timmermans, Toine</cp:lastModifiedBy>
  <cp:revision>316</cp:revision>
  <dcterms:created xsi:type="dcterms:W3CDTF">2012-11-08T07:09:28Z</dcterms:created>
  <dcterms:modified xsi:type="dcterms:W3CDTF">2015-06-02T13:13:14Z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0x0101007C2FAAECB7AB1047BBB77D5FFADD2EF4</vt:lpwstr>
  </property>
</Properties>
</file>